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Lst>
  <p:sldSz cx="32918400" cy="43891200"/>
  <p:notesSz cx="6858000" cy="9144000"/>
  <p:embeddedFontLst>
    <p:embeddedFont>
      <p:font typeface="Libre Baskerville" panose="02000000000000000000" pitchFamily="2" charset="0"/>
      <p:regular r:id="rId3"/>
      <p:bold r:id="rId4"/>
      <p:italic r:id="rId5"/>
    </p:embeddedFont>
    <p:embeddedFont>
      <p:font typeface="Montserrat" pitchFamily="2" charset="77"/>
      <p:regular r:id="rId6"/>
      <p:bold r:id="rId7"/>
      <p:italic r:id="rId8"/>
      <p:boldItalic r:id="rId9"/>
    </p:embeddedFont>
    <p:embeddedFont>
      <p:font typeface="Montserrat Light" panose="020F0302020204030204" pitchFamily="34" charset="0"/>
      <p:regular r:id="rId10"/>
      <p:italic r:id="rId11"/>
    </p:embeddedFont>
  </p:embeddedFontLst>
  <p:custDataLst>
    <p:tags r:id="rId12"/>
  </p:custDataLst>
  <p:defaultTextStyle>
    <a:defPPr>
      <a:defRPr lang="en-US"/>
    </a:defPPr>
    <a:lvl1pPr algn="l" rtl="0" fontAlgn="base">
      <a:spcBef>
        <a:spcPct val="0"/>
      </a:spcBef>
      <a:spcAft>
        <a:spcPct val="0"/>
      </a:spcAft>
      <a:defRPr sz="3800" kern="1200">
        <a:solidFill>
          <a:schemeClr val="tx1"/>
        </a:solidFill>
        <a:latin typeface="Arial"/>
        <a:ea typeface="+mn-ea"/>
        <a:cs typeface="+mn-cs"/>
      </a:defRPr>
    </a:lvl1pPr>
    <a:lvl2pPr marL="457200" algn="l" rtl="0" fontAlgn="base">
      <a:spcBef>
        <a:spcPct val="0"/>
      </a:spcBef>
      <a:spcAft>
        <a:spcPct val="0"/>
      </a:spcAft>
      <a:defRPr sz="3800" kern="1200">
        <a:solidFill>
          <a:schemeClr val="tx1"/>
        </a:solidFill>
        <a:latin typeface="Arial"/>
        <a:ea typeface="+mn-ea"/>
        <a:cs typeface="+mn-cs"/>
      </a:defRPr>
    </a:lvl2pPr>
    <a:lvl3pPr marL="914400" algn="l" rtl="0" fontAlgn="base">
      <a:spcBef>
        <a:spcPct val="0"/>
      </a:spcBef>
      <a:spcAft>
        <a:spcPct val="0"/>
      </a:spcAft>
      <a:defRPr sz="3800" kern="1200">
        <a:solidFill>
          <a:schemeClr val="tx1"/>
        </a:solidFill>
        <a:latin typeface="Arial"/>
        <a:ea typeface="+mn-ea"/>
        <a:cs typeface="+mn-cs"/>
      </a:defRPr>
    </a:lvl3pPr>
    <a:lvl4pPr marL="1371600" algn="l" rtl="0" fontAlgn="base">
      <a:spcBef>
        <a:spcPct val="0"/>
      </a:spcBef>
      <a:spcAft>
        <a:spcPct val="0"/>
      </a:spcAft>
      <a:defRPr sz="3800" kern="1200">
        <a:solidFill>
          <a:schemeClr val="tx1"/>
        </a:solidFill>
        <a:latin typeface="Arial"/>
        <a:ea typeface="+mn-ea"/>
        <a:cs typeface="+mn-cs"/>
      </a:defRPr>
    </a:lvl4pPr>
    <a:lvl5pPr marL="1828800" algn="l" rtl="0" fontAlgn="base">
      <a:spcBef>
        <a:spcPct val="0"/>
      </a:spcBef>
      <a:spcAft>
        <a:spcPct val="0"/>
      </a:spcAft>
      <a:defRPr sz="3800" kern="1200">
        <a:solidFill>
          <a:schemeClr val="tx1"/>
        </a:solidFill>
        <a:latin typeface="Arial"/>
        <a:ea typeface="+mn-ea"/>
        <a:cs typeface="+mn-cs"/>
      </a:defRPr>
    </a:lvl5pPr>
    <a:lvl6pPr marL="2286000" algn="l" defTabSz="914400" rtl="0" eaLnBrk="1" latinLnBrk="0" hangingPunct="1">
      <a:defRPr sz="3800" kern="1200">
        <a:solidFill>
          <a:schemeClr val="tx1"/>
        </a:solidFill>
        <a:latin typeface="Arial"/>
        <a:ea typeface="+mn-ea"/>
        <a:cs typeface="+mn-cs"/>
      </a:defRPr>
    </a:lvl6pPr>
    <a:lvl7pPr marL="2743200" algn="l" defTabSz="914400" rtl="0" eaLnBrk="1" latinLnBrk="0" hangingPunct="1">
      <a:defRPr sz="3800" kern="1200">
        <a:solidFill>
          <a:schemeClr val="tx1"/>
        </a:solidFill>
        <a:latin typeface="Arial"/>
        <a:ea typeface="+mn-ea"/>
        <a:cs typeface="+mn-cs"/>
      </a:defRPr>
    </a:lvl7pPr>
    <a:lvl8pPr marL="3200400" algn="l" defTabSz="914400" rtl="0" eaLnBrk="1" latinLnBrk="0" hangingPunct="1">
      <a:defRPr sz="3800" kern="1200">
        <a:solidFill>
          <a:schemeClr val="tx1"/>
        </a:solidFill>
        <a:latin typeface="Arial"/>
        <a:ea typeface="+mn-ea"/>
        <a:cs typeface="+mn-cs"/>
      </a:defRPr>
    </a:lvl8pPr>
    <a:lvl9pPr marL="3657600" algn="l" defTabSz="914400" rtl="0" eaLnBrk="1" latinLnBrk="0" hangingPunct="1">
      <a:defRPr sz="38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9FF1B-EBFD-5B47-91D2-548E57080A45}" v="2590" dt="2025-03-06T22:15:11.919"/>
    <p1510:client id="{21989441-0001-1754-5153-5FCB7F026E43}" v="9" dt="2025-03-06T04:16:02.161"/>
    <p1510:client id="{5FCEB09F-489B-3DF6-7699-AA062B345C2D}" v="132" dt="2025-03-06T04:48:49.741"/>
    <p1510:client id="{680107EB-D69A-2282-945D-2D48A9DF62C3}" v="1862" dt="2025-03-06T04:13:22.210"/>
    <p1510:client id="{84A48AF1-6239-CB57-EF21-8B03CC13E617}" v="727" dt="2025-03-05T22:20:40.032"/>
    <p1510:client id="{FBA67684-EC64-5368-E88F-14B747C73067}" v="1014" dt="2025-03-06T20:02:16.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8"/>
  </p:normalViewPr>
  <p:slideViewPr>
    <p:cSldViewPr snapToGrid="0">
      <p:cViewPr>
        <p:scale>
          <a:sx n="18" d="100"/>
          <a:sy n="18" d="100"/>
        </p:scale>
        <p:origin x="1368" y="-408"/>
      </p:cViewPr>
      <p:guideLst>
        <p:guide orient="horz" pos="13824"/>
        <p:guide pos="10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8"/>
            <a:ext cx="27979688" cy="9406467"/>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24870834"/>
            <a:ext cx="23043356" cy="11218333"/>
          </a:xfrm>
        </p:spPr>
        <p:txBody>
          <a:bodyPr/>
          <a:lstStyle>
            <a:defPPr>
              <a:defRPr kern="1200"/>
            </a:defPPr>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8DF5FCE-FDEA-4465-BCF6-C7F63911A9A6}" type="slidenum">
              <a:rPr lang="en-US"/>
              <a:pPr>
                <a:defRPr/>
              </a:pPr>
              <a:t>‹#›</a:t>
            </a:fld>
            <a:endParaRPr lang="en-US"/>
          </a:p>
        </p:txBody>
      </p:sp>
    </p:spTree>
    <p:extLst>
      <p:ext uri="{BB962C8B-B14F-4D97-AF65-F5344CB8AC3E}">
        <p14:creationId xmlns:p14="http://schemas.microsoft.com/office/powerpoint/2010/main" val="3416061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E3CA81D-4204-48B1-A4D7-36EFD127B2F8}" type="slidenum">
              <a:rPr lang="en-US"/>
              <a:pPr>
                <a:defRPr/>
              </a:pPr>
              <a:t>‹#›</a:t>
            </a:fld>
            <a:endParaRPr lang="en-US"/>
          </a:p>
        </p:txBody>
      </p:sp>
    </p:spTree>
    <p:extLst>
      <p:ext uri="{BB962C8B-B14F-4D97-AF65-F5344CB8AC3E}">
        <p14:creationId xmlns:p14="http://schemas.microsoft.com/office/powerpoint/2010/main" val="2801550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1756834"/>
            <a:ext cx="7406878" cy="37452300"/>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1756834"/>
            <a:ext cx="22106334" cy="37452300"/>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B1D08C6D-384C-4677-A8CE-0D580832C4AA}" type="slidenum">
              <a:rPr lang="en-US"/>
              <a:pPr>
                <a:defRPr/>
              </a:pPr>
              <a:t>‹#›</a:t>
            </a:fld>
            <a:endParaRPr lang="en-US"/>
          </a:p>
        </p:txBody>
      </p:sp>
    </p:spTree>
    <p:extLst>
      <p:ext uri="{BB962C8B-B14F-4D97-AF65-F5344CB8AC3E}">
        <p14:creationId xmlns:p14="http://schemas.microsoft.com/office/powerpoint/2010/main" val="2723049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2" cy="7315200"/>
          </a:xfrm>
        </p:spPr>
        <p:txBody>
          <a:bodyPr/>
          <a:lstStyle>
            <a:defPPr>
              <a:defRPr kern="1200"/>
            </a:defPPr>
          </a:lstStyle>
          <a:p>
            <a:r>
              <a:rPr lang="en-US"/>
              <a:t>Click to edit Master title style</a:t>
            </a:r>
          </a:p>
        </p:txBody>
      </p:sp>
      <p:sp>
        <p:nvSpPr>
          <p:cNvPr id="3" name="Text Placeholder 2"/>
          <p:cNvSpPr>
            <a:spLocks noGrp="1"/>
          </p:cNvSpPr>
          <p:nvPr>
            <p:ph type="body" sz="half" idx="1"/>
          </p:nvPr>
        </p:nvSpPr>
        <p:spPr>
          <a:xfrm>
            <a:off x="1645444" y="10240434"/>
            <a:ext cx="14756606" cy="28968700"/>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10240434"/>
            <a:ext cx="14756606" cy="28968700"/>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947A3F5-B070-47AF-A223-F33332FE8B86}" type="slidenum">
              <a:rPr lang="en-US"/>
              <a:pPr>
                <a:defRPr/>
              </a:pPr>
              <a:t>‹#›</a:t>
            </a:fld>
            <a:endParaRPr lang="en-US"/>
          </a:p>
        </p:txBody>
      </p:sp>
    </p:spTree>
    <p:extLst>
      <p:ext uri="{BB962C8B-B14F-4D97-AF65-F5344CB8AC3E}">
        <p14:creationId xmlns:p14="http://schemas.microsoft.com/office/powerpoint/2010/main" val="1207619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43242BF-F4C0-49CF-80EA-38D6C064D587}" type="slidenum">
              <a:rPr lang="en-US"/>
              <a:pPr>
                <a:defRPr/>
              </a:pPr>
              <a:t>‹#›</a:t>
            </a:fld>
            <a:endParaRPr lang="en-US"/>
          </a:p>
        </p:txBody>
      </p:sp>
    </p:spTree>
    <p:extLst>
      <p:ext uri="{BB962C8B-B14F-4D97-AF65-F5344CB8AC3E}">
        <p14:creationId xmlns:p14="http://schemas.microsoft.com/office/powerpoint/2010/main" val="20562984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5"/>
            <a:ext cx="27980878" cy="8716433"/>
          </a:xfrm>
        </p:spPr>
        <p:txBody>
          <a:bodyPr anchor="t"/>
          <a:lstStyle>
            <a:defPPr>
              <a:defRPr kern="1200"/>
            </a:defPPr>
            <a:lvl1pPr algn="l">
              <a:defRPr sz="3000" b="1" cap="all"/>
            </a:lvl1pPr>
          </a:lstStyle>
          <a:p>
            <a:r>
              <a:rPr lang="en-US"/>
              <a:t>Click to edit Master title style</a:t>
            </a:r>
          </a:p>
        </p:txBody>
      </p:sp>
      <p:sp>
        <p:nvSpPr>
          <p:cNvPr id="3" name="Text Placeholder 2"/>
          <p:cNvSpPr>
            <a:spLocks noGrp="1"/>
          </p:cNvSpPr>
          <p:nvPr>
            <p:ph type="body" idx="1"/>
          </p:nvPr>
        </p:nvSpPr>
        <p:spPr>
          <a:xfrm>
            <a:off x="2600325" y="18603384"/>
            <a:ext cx="27980878" cy="9601200"/>
          </a:xfrm>
        </p:spPr>
        <p:txBody>
          <a:bodyPr anchor="b"/>
          <a:lstStyle>
            <a:defPPr>
              <a:defRPr kern="1200"/>
            </a:defPPr>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29423EF-61E0-492B-A58A-8462960B8BF6}" type="slidenum">
              <a:rPr lang="en-US"/>
              <a:pPr>
                <a:defRPr/>
              </a:pPr>
              <a:t>‹#›</a:t>
            </a:fld>
            <a:endParaRPr lang="en-US"/>
          </a:p>
        </p:txBody>
      </p:sp>
    </p:spTree>
    <p:extLst>
      <p:ext uri="{BB962C8B-B14F-4D97-AF65-F5344CB8AC3E}">
        <p14:creationId xmlns:p14="http://schemas.microsoft.com/office/powerpoint/2010/main" val="12522720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10240434"/>
            <a:ext cx="14756606" cy="28968700"/>
          </a:xfrm>
        </p:spPr>
        <p:txBody>
          <a:bodyPr/>
          <a:lstStyle>
            <a:defPPr>
              <a:defRPr kern="1200"/>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10240434"/>
            <a:ext cx="14756606" cy="28968700"/>
          </a:xfrm>
        </p:spPr>
        <p:txBody>
          <a:bodyPr/>
          <a:lstStyle>
            <a:defPPr>
              <a:defRPr kern="1200"/>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80F45B66-FD4B-43D3-97DD-29BBADAFE8FC}" type="slidenum">
              <a:rPr lang="en-US"/>
              <a:pPr>
                <a:defRPr/>
              </a:pPr>
              <a:t>‹#›</a:t>
            </a:fld>
            <a:endParaRPr lang="en-US"/>
          </a:p>
        </p:txBody>
      </p:sp>
    </p:spTree>
    <p:extLst>
      <p:ext uri="{BB962C8B-B14F-4D97-AF65-F5344CB8AC3E}">
        <p14:creationId xmlns:p14="http://schemas.microsoft.com/office/powerpoint/2010/main" val="1239354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9825568"/>
            <a:ext cx="14544675" cy="4093633"/>
          </a:xfrm>
        </p:spPr>
        <p:txBody>
          <a:bodyPr anchor="b"/>
          <a:lstStyle>
            <a:defPPr>
              <a:defRPr kern="1200"/>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45444" y="13919200"/>
            <a:ext cx="14544675" cy="25287816"/>
          </a:xfrm>
        </p:spPr>
        <p:txBody>
          <a:bodyPr/>
          <a:lstStyle>
            <a:defPPr>
              <a:defRPr kern="1200"/>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9825568"/>
            <a:ext cx="14550630" cy="4093633"/>
          </a:xfrm>
        </p:spPr>
        <p:txBody>
          <a:bodyPr anchor="b"/>
          <a:lstStyle>
            <a:defPPr>
              <a:defRPr kern="1200"/>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722328" y="13919200"/>
            <a:ext cx="14550630" cy="25287816"/>
          </a:xfrm>
        </p:spPr>
        <p:txBody>
          <a:bodyPr/>
          <a:lstStyle>
            <a:defPPr>
              <a:defRPr kern="1200"/>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134DC469-4A79-40F8-9FD1-29BC04AA7011}" type="slidenum">
              <a:rPr lang="en-US"/>
              <a:pPr>
                <a:defRPr/>
              </a:pPr>
              <a:t>‹#›</a:t>
            </a:fld>
            <a:endParaRPr lang="en-US"/>
          </a:p>
        </p:txBody>
      </p:sp>
    </p:spTree>
    <p:extLst>
      <p:ext uri="{BB962C8B-B14F-4D97-AF65-F5344CB8AC3E}">
        <p14:creationId xmlns:p14="http://schemas.microsoft.com/office/powerpoint/2010/main" val="663368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E77ED9D9-385C-4EF3-825C-DD7EC451E098}" type="slidenum">
              <a:rPr lang="en-US"/>
              <a:pPr>
                <a:defRPr/>
              </a:pPr>
              <a:t>‹#›</a:t>
            </a:fld>
            <a:endParaRPr lang="en-US"/>
          </a:p>
        </p:txBody>
      </p:sp>
    </p:spTree>
    <p:extLst>
      <p:ext uri="{BB962C8B-B14F-4D97-AF65-F5344CB8AC3E}">
        <p14:creationId xmlns:p14="http://schemas.microsoft.com/office/powerpoint/2010/main" val="1468404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6D843B82-F4E2-4569-B1E8-B9E053E8F458}" type="slidenum">
              <a:rPr lang="en-US"/>
              <a:pPr>
                <a:defRPr/>
              </a:pPr>
              <a:t>‹#›</a:t>
            </a:fld>
            <a:endParaRPr lang="en-US"/>
          </a:p>
        </p:txBody>
      </p:sp>
    </p:spTree>
    <p:extLst>
      <p:ext uri="{BB962C8B-B14F-4D97-AF65-F5344CB8AC3E}">
        <p14:creationId xmlns:p14="http://schemas.microsoft.com/office/powerpoint/2010/main" val="3576652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7"/>
            <a:ext cx="10829925" cy="7435851"/>
          </a:xfrm>
        </p:spPr>
        <p:txBody>
          <a:bodyPr anchor="b"/>
          <a:lstStyle>
            <a:defPPr>
              <a:defRPr kern="1200"/>
            </a:defPPr>
            <a:lvl1pPr algn="l">
              <a:defRPr sz="1500" b="1"/>
            </a:lvl1pPr>
          </a:lstStyle>
          <a:p>
            <a:r>
              <a:rPr lang="en-US"/>
              <a:t>Click to edit Master title style</a:t>
            </a:r>
          </a:p>
        </p:txBody>
      </p:sp>
      <p:sp>
        <p:nvSpPr>
          <p:cNvPr id="3" name="Content Placeholder 2"/>
          <p:cNvSpPr>
            <a:spLocks noGrp="1"/>
          </p:cNvSpPr>
          <p:nvPr>
            <p:ph idx="1"/>
          </p:nvPr>
        </p:nvSpPr>
        <p:spPr>
          <a:xfrm>
            <a:off x="12870656" y="1748367"/>
            <a:ext cx="18402300" cy="37458650"/>
          </a:xfrm>
        </p:spPr>
        <p:txBody>
          <a:bodyPr/>
          <a:lstStyle>
            <a:defPPr>
              <a:defRPr kern="1200"/>
            </a:defPPr>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9184217"/>
            <a:ext cx="10829925" cy="30022800"/>
          </a:xfrm>
        </p:spPr>
        <p:txBody>
          <a:bodyPr/>
          <a:lstStyle>
            <a:defPPr>
              <a:defRPr kern="1200"/>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63D2E94D-57D8-45DE-BBE8-59CBB7A5E382}" type="slidenum">
              <a:rPr lang="en-US"/>
              <a:pPr>
                <a:defRPr/>
              </a:pPr>
              <a:t>‹#›</a:t>
            </a:fld>
            <a:endParaRPr lang="en-US"/>
          </a:p>
        </p:txBody>
      </p:sp>
    </p:spTree>
    <p:extLst>
      <p:ext uri="{BB962C8B-B14F-4D97-AF65-F5344CB8AC3E}">
        <p14:creationId xmlns:p14="http://schemas.microsoft.com/office/powerpoint/2010/main" val="11514659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30723418"/>
            <a:ext cx="19751280" cy="3627967"/>
          </a:xfrm>
        </p:spPr>
        <p:txBody>
          <a:bodyPr anchor="b"/>
          <a:lstStyle>
            <a:defPPr>
              <a:defRPr kern="1200"/>
            </a:defPPr>
            <a:lvl1pPr algn="l">
              <a:defRPr sz="1500" b="1"/>
            </a:lvl1pPr>
          </a:lstStyle>
          <a:p>
            <a:r>
              <a:rPr lang="en-US"/>
              <a:t>Click to edit Master title style</a:t>
            </a:r>
          </a:p>
        </p:txBody>
      </p:sp>
      <p:sp>
        <p:nvSpPr>
          <p:cNvPr id="3" name="Picture Placeholder 2"/>
          <p:cNvSpPr>
            <a:spLocks noGrp="1"/>
          </p:cNvSpPr>
          <p:nvPr>
            <p:ph type="pic" idx="1"/>
          </p:nvPr>
        </p:nvSpPr>
        <p:spPr>
          <a:xfrm>
            <a:off x="6451997" y="3922184"/>
            <a:ext cx="19751280" cy="26333450"/>
          </a:xfrm>
        </p:spPr>
        <p:txBody>
          <a:bodyPr/>
          <a:lstStyle>
            <a:defPPr>
              <a:defRPr kern="1200"/>
            </a:defPPr>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451997" y="34351385"/>
            <a:ext cx="19751280" cy="5149849"/>
          </a:xfrm>
        </p:spPr>
        <p:txBody>
          <a:bodyPr/>
          <a:lstStyle>
            <a:defPPr>
              <a:defRPr kern="1200"/>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1FD068A-1390-4726-BE45-AB18C473BC6F}" type="slidenum">
              <a:rPr lang="en-US"/>
              <a:pPr>
                <a:defRPr/>
              </a:pPr>
              <a:t>‹#›</a:t>
            </a:fld>
            <a:endParaRPr lang="en-US"/>
          </a:p>
        </p:txBody>
      </p:sp>
    </p:spTree>
    <p:extLst>
      <p:ext uri="{BB962C8B-B14F-4D97-AF65-F5344CB8AC3E}">
        <p14:creationId xmlns:p14="http://schemas.microsoft.com/office/powerpoint/2010/main" val="35584889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1756833"/>
            <a:ext cx="29627512"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10240434"/>
            <a:ext cx="29627512" cy="289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39971132"/>
            <a:ext cx="7681913" cy="3048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defRPr sz="5325"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39971132"/>
            <a:ext cx="10425113" cy="3048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lgn="ctr">
              <a:defRPr sz="5325"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71132"/>
            <a:ext cx="7681913" cy="3048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lgn="r">
              <a:defRPr sz="5325" smtClean="0">
                <a:latin typeface="Arial" pitchFamily="34" charset="0"/>
              </a:defRPr>
            </a:lvl1pPr>
          </a:lstStyle>
          <a:p>
            <a:pPr>
              <a:defRPr/>
            </a:pPr>
            <a:fld id="{D74CA0E6-19C8-4E24-ACA2-24DF946E6C7E}" type="slidenum">
              <a:rPr lang="en-US"/>
              <a:pPr>
                <a:defRPr/>
              </a:pPr>
              <a:t>‹#›</a:t>
            </a:fld>
            <a:endParaRPr lang="en-US"/>
          </a:p>
        </p:txBody>
      </p:sp>
      <p:pic>
        <p:nvPicPr>
          <p:cNvPr id="1031" name="New picture"/>
          <p:cNvPicPr/>
          <p:nvPr/>
        </p:nvPicPr>
        <p:blipFill>
          <a:blip r:embed="rId14"/>
          <a:stretch>
            <a:fillRect/>
          </a:stretch>
        </p:blipFill>
        <p:spPr>
          <a:xfrm rot="16200000">
            <a:off x="-11074400" y="21945600"/>
            <a:ext cx="14274800" cy="3937000"/>
          </a:xfrm>
          <a:prstGeom prst="rect">
            <a:avLst/>
          </a:prstGeom>
        </p:spPr>
      </p:pic>
      <p:pic>
        <p:nvPicPr>
          <p:cNvPr id="1032" name="New picture"/>
          <p:cNvPicPr/>
          <p:nvPr/>
        </p:nvPicPr>
        <p:blipFill>
          <a:blip r:embed="rId14"/>
          <a:stretch>
            <a:fillRect/>
          </a:stretch>
        </p:blipFill>
        <p:spPr>
          <a:xfrm rot="5400000">
            <a:off x="29718000" y="21945600"/>
            <a:ext cx="14274800" cy="3937000"/>
          </a:xfrm>
          <a:prstGeom prst="rect">
            <a:avLst/>
          </a:prstGeom>
        </p:spPr>
      </p:pic>
      <p:pic>
        <p:nvPicPr>
          <p:cNvPr id="1033" name="New picture"/>
          <p:cNvPicPr/>
          <p:nvPr/>
        </p:nvPicPr>
        <p:blipFill>
          <a:blip r:embed="rId15"/>
          <a:stretch>
            <a:fillRect/>
          </a:stretch>
        </p:blipFill>
        <p:spPr>
          <a:xfrm>
            <a:off x="1460500" y="44399200"/>
            <a:ext cx="29997400" cy="1447800"/>
          </a:xfrm>
          <a:prstGeom prst="rect">
            <a:avLst/>
          </a:prstGeom>
        </p:spPr>
      </p:pic>
      <p:sp>
        <p:nvSpPr>
          <p:cNvPr id="1034" name="New shape"/>
          <p:cNvSpPr/>
          <p:nvPr/>
        </p:nvSpPr>
        <p:spPr>
          <a:xfrm>
            <a:off x="1460500" y="449707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intellectualsage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a:defPPr>
      <a:lvl1pPr algn="ctr" defTabSz="3527822" rtl="0" eaLnBrk="0" fontAlgn="base" hangingPunct="0">
        <a:spcBef>
          <a:spcPct val="0"/>
        </a:spcBef>
        <a:spcAft>
          <a:spcPct val="0"/>
        </a:spcAft>
        <a:defRPr sz="17025">
          <a:solidFill>
            <a:schemeClr val="tx2"/>
          </a:solidFill>
          <a:latin typeface="+mj-lt"/>
          <a:ea typeface="+mj-ea"/>
          <a:cs typeface="+mj-cs"/>
        </a:defRPr>
      </a:lvl1pPr>
      <a:lvl2pPr algn="ctr" defTabSz="3527822" rtl="0" eaLnBrk="0" fontAlgn="base" hangingPunct="0">
        <a:spcBef>
          <a:spcPct val="0"/>
        </a:spcBef>
        <a:spcAft>
          <a:spcPct val="0"/>
        </a:spcAft>
        <a:defRPr sz="17025">
          <a:solidFill>
            <a:schemeClr val="tx2"/>
          </a:solidFill>
          <a:latin typeface="Arial"/>
        </a:defRPr>
      </a:lvl2pPr>
      <a:lvl3pPr algn="ctr" defTabSz="3527822" rtl="0" eaLnBrk="0" fontAlgn="base" hangingPunct="0">
        <a:spcBef>
          <a:spcPct val="0"/>
        </a:spcBef>
        <a:spcAft>
          <a:spcPct val="0"/>
        </a:spcAft>
        <a:defRPr sz="17025">
          <a:solidFill>
            <a:schemeClr val="tx2"/>
          </a:solidFill>
          <a:latin typeface="Arial"/>
        </a:defRPr>
      </a:lvl3pPr>
      <a:lvl4pPr algn="ctr" defTabSz="3527822" rtl="0" eaLnBrk="0" fontAlgn="base" hangingPunct="0">
        <a:spcBef>
          <a:spcPct val="0"/>
        </a:spcBef>
        <a:spcAft>
          <a:spcPct val="0"/>
        </a:spcAft>
        <a:defRPr sz="17025">
          <a:solidFill>
            <a:schemeClr val="tx2"/>
          </a:solidFill>
          <a:latin typeface="Arial"/>
        </a:defRPr>
      </a:lvl4pPr>
      <a:lvl5pPr algn="ctr" defTabSz="3527822" rtl="0" eaLnBrk="0" fontAlgn="base" hangingPunct="0">
        <a:spcBef>
          <a:spcPct val="0"/>
        </a:spcBef>
        <a:spcAft>
          <a:spcPct val="0"/>
        </a:spcAft>
        <a:defRPr sz="17025">
          <a:solidFill>
            <a:schemeClr val="tx2"/>
          </a:solidFill>
          <a:latin typeface="Arial"/>
        </a:defRPr>
      </a:lvl5pPr>
      <a:lvl6pPr marL="342900" algn="ctr" defTabSz="3527822" rtl="0" fontAlgn="base">
        <a:spcBef>
          <a:spcPct val="0"/>
        </a:spcBef>
        <a:spcAft>
          <a:spcPct val="0"/>
        </a:spcAft>
        <a:defRPr sz="17025">
          <a:solidFill>
            <a:schemeClr val="tx2"/>
          </a:solidFill>
          <a:latin typeface="Arial"/>
        </a:defRPr>
      </a:lvl6pPr>
      <a:lvl7pPr marL="685800" algn="ctr" defTabSz="3527822" rtl="0" fontAlgn="base">
        <a:spcBef>
          <a:spcPct val="0"/>
        </a:spcBef>
        <a:spcAft>
          <a:spcPct val="0"/>
        </a:spcAft>
        <a:defRPr sz="17025">
          <a:solidFill>
            <a:schemeClr val="tx2"/>
          </a:solidFill>
          <a:latin typeface="Arial"/>
        </a:defRPr>
      </a:lvl7pPr>
      <a:lvl8pPr marL="1028700" algn="ctr" defTabSz="3527822" rtl="0" fontAlgn="base">
        <a:spcBef>
          <a:spcPct val="0"/>
        </a:spcBef>
        <a:spcAft>
          <a:spcPct val="0"/>
        </a:spcAft>
        <a:defRPr sz="17025">
          <a:solidFill>
            <a:schemeClr val="tx2"/>
          </a:solidFill>
          <a:latin typeface="Arial"/>
        </a:defRPr>
      </a:lvl8pPr>
      <a:lvl9pPr marL="1371600" algn="ctr" defTabSz="3527822" rtl="0" fontAlgn="base">
        <a:spcBef>
          <a:spcPct val="0"/>
        </a:spcBef>
        <a:spcAft>
          <a:spcPct val="0"/>
        </a:spcAft>
        <a:defRPr sz="17025">
          <a:solidFill>
            <a:schemeClr val="tx2"/>
          </a:solidFill>
          <a:latin typeface="Arial"/>
        </a:defRPr>
      </a:lvl9pPr>
    </p:titleStyle>
    <p:bodyStyle>
      <a:defPPr>
        <a:defRPr kern="1200"/>
      </a:defPPr>
      <a:lvl1pPr marL="1321594" indent="-1321594" algn="l" defTabSz="3527822" rtl="0" eaLnBrk="0" fontAlgn="base" hangingPunct="0">
        <a:spcBef>
          <a:spcPct val="20000"/>
        </a:spcBef>
        <a:spcAft>
          <a:spcPct val="0"/>
        </a:spcAft>
        <a:buChar char="•"/>
        <a:defRPr sz="12375">
          <a:solidFill>
            <a:schemeClr val="tx1"/>
          </a:solidFill>
          <a:latin typeface="+mn-lt"/>
          <a:ea typeface="+mn-ea"/>
          <a:cs typeface="+mn-cs"/>
        </a:defRPr>
      </a:lvl1pPr>
      <a:lvl2pPr marL="2867025" indent="-1103710" algn="l" defTabSz="3527822" rtl="0" eaLnBrk="0" fontAlgn="base" hangingPunct="0">
        <a:spcBef>
          <a:spcPct val="20000"/>
        </a:spcBef>
        <a:spcAft>
          <a:spcPct val="0"/>
        </a:spcAft>
        <a:buChar char="–"/>
        <a:defRPr sz="10800">
          <a:solidFill>
            <a:schemeClr val="tx1"/>
          </a:solidFill>
          <a:latin typeface="+mn-lt"/>
        </a:defRPr>
      </a:lvl2pPr>
      <a:lvl3pPr marL="4408885" indent="-881063" algn="l" defTabSz="3527822" rtl="0" eaLnBrk="0" fontAlgn="base" hangingPunct="0">
        <a:spcBef>
          <a:spcPct val="20000"/>
        </a:spcBef>
        <a:spcAft>
          <a:spcPct val="0"/>
        </a:spcAft>
        <a:buChar char="•"/>
        <a:defRPr sz="9300">
          <a:solidFill>
            <a:schemeClr val="tx1"/>
          </a:solidFill>
          <a:latin typeface="+mn-lt"/>
        </a:defRPr>
      </a:lvl3pPr>
      <a:lvl4pPr marL="6172200" indent="-881063" algn="l" defTabSz="3527822" rtl="0" eaLnBrk="0" fontAlgn="base" hangingPunct="0">
        <a:spcBef>
          <a:spcPct val="20000"/>
        </a:spcBef>
        <a:spcAft>
          <a:spcPct val="0"/>
        </a:spcAft>
        <a:buChar char="–"/>
        <a:defRPr sz="7725">
          <a:solidFill>
            <a:schemeClr val="tx1"/>
          </a:solidFill>
          <a:latin typeface="+mn-lt"/>
        </a:defRPr>
      </a:lvl4pPr>
      <a:lvl5pPr marL="7936706" indent="-882254" algn="l" defTabSz="3527822" rtl="0" eaLnBrk="0" fontAlgn="base" hangingPunct="0">
        <a:spcBef>
          <a:spcPct val="20000"/>
        </a:spcBef>
        <a:spcAft>
          <a:spcPct val="0"/>
        </a:spcAft>
        <a:buChar char="»"/>
        <a:defRPr sz="7725">
          <a:solidFill>
            <a:schemeClr val="tx1"/>
          </a:solidFill>
          <a:latin typeface="+mn-lt"/>
        </a:defRPr>
      </a:lvl5pPr>
      <a:lvl6pPr marL="8279606" indent="-882254" algn="l" defTabSz="3527822" rtl="0" fontAlgn="base">
        <a:spcBef>
          <a:spcPct val="20000"/>
        </a:spcBef>
        <a:spcAft>
          <a:spcPct val="0"/>
        </a:spcAft>
        <a:buChar char="»"/>
        <a:defRPr sz="7725">
          <a:solidFill>
            <a:schemeClr val="tx1"/>
          </a:solidFill>
          <a:latin typeface="+mn-lt"/>
        </a:defRPr>
      </a:lvl6pPr>
      <a:lvl7pPr marL="8622506" indent="-882254" algn="l" defTabSz="3527822" rtl="0" fontAlgn="base">
        <a:spcBef>
          <a:spcPct val="20000"/>
        </a:spcBef>
        <a:spcAft>
          <a:spcPct val="0"/>
        </a:spcAft>
        <a:buChar char="»"/>
        <a:defRPr sz="7725">
          <a:solidFill>
            <a:schemeClr val="tx1"/>
          </a:solidFill>
          <a:latin typeface="+mn-lt"/>
        </a:defRPr>
      </a:lvl7pPr>
      <a:lvl8pPr marL="8965406" indent="-882254" algn="l" defTabSz="3527822" rtl="0" fontAlgn="base">
        <a:spcBef>
          <a:spcPct val="20000"/>
        </a:spcBef>
        <a:spcAft>
          <a:spcPct val="0"/>
        </a:spcAft>
        <a:buChar char="»"/>
        <a:defRPr sz="7725">
          <a:solidFill>
            <a:schemeClr val="tx1"/>
          </a:solidFill>
          <a:latin typeface="+mn-lt"/>
        </a:defRPr>
      </a:lvl8pPr>
      <a:lvl9pPr marL="9308306" indent="-882254" algn="l" defTabSz="3527822" rtl="0" fontAlgn="base">
        <a:spcBef>
          <a:spcPct val="20000"/>
        </a:spcBef>
        <a:spcAft>
          <a:spcPct val="0"/>
        </a:spcAft>
        <a:buChar char="»"/>
        <a:defRPr sz="77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CDCDE"/>
            </a:gs>
            <a:gs pos="100000">
              <a:schemeClr val="bg1"/>
            </a:gs>
          </a:gsLst>
          <a:lin ang="5400000" scaled="1"/>
        </a:gradFill>
        <a:effectLst/>
      </p:bgPr>
    </p:bg>
    <p:spTree>
      <p:nvGrpSpPr>
        <p:cNvPr id="1" name="">
          <a:extLst>
            <a:ext uri="{FF2B5EF4-FFF2-40B4-BE49-F238E27FC236}">
              <a16:creationId xmlns:a16="http://schemas.microsoft.com/office/drawing/2014/main" id="{79F12A0D-EBC4-8CEF-552A-60A0B61BAA03}"/>
            </a:ext>
          </a:extLst>
        </p:cNvPr>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DE00242A-1D5F-FC51-3C26-DBB84A996679}"/>
              </a:ext>
            </a:extLst>
          </p:cNvPr>
          <p:cNvSpPr/>
          <p:nvPr/>
        </p:nvSpPr>
        <p:spPr bwMode="auto">
          <a:xfrm>
            <a:off x="514350" y="533400"/>
            <a:ext cx="31889700" cy="4700057"/>
          </a:xfrm>
          <a:prstGeom prst="round2DiagRect">
            <a:avLst/>
          </a:prstGeom>
          <a:solidFill>
            <a:srgbClr val="438086"/>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527822"/>
            <a:endParaRPr lang="en-US" sz="2850">
              <a:latin typeface="Arial"/>
            </a:endParaRPr>
          </a:p>
        </p:txBody>
      </p:sp>
      <p:sp>
        <p:nvSpPr>
          <p:cNvPr id="20" name="Title 11">
            <a:extLst>
              <a:ext uri="{FF2B5EF4-FFF2-40B4-BE49-F238E27FC236}">
                <a16:creationId xmlns:a16="http://schemas.microsoft.com/office/drawing/2014/main" id="{3DAD1243-4A73-AB32-E917-060004D1825B}"/>
              </a:ext>
            </a:extLst>
          </p:cNvPr>
          <p:cNvSpPr txBox="1"/>
          <p:nvPr/>
        </p:nvSpPr>
        <p:spPr>
          <a:xfrm>
            <a:off x="1028700" y="1118658"/>
            <a:ext cx="30861000" cy="2060201"/>
          </a:xfrm>
          <a:prstGeom prst="rect">
            <a:avLst/>
          </a:prstGeom>
        </p:spPr>
        <p:txBody>
          <a:bodyPr lIns="96012" tIns="48006" rIns="96012" bIns="48006"/>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6400">
                <a:solidFill>
                  <a:schemeClr val="bg1"/>
                </a:solidFill>
                <a:latin typeface="Libre Baskerville" panose="02000000000000000000" pitchFamily="2" charset="0"/>
              </a:rPr>
              <a:t>Geography of Modern Islam</a:t>
            </a:r>
          </a:p>
        </p:txBody>
      </p:sp>
      <p:sp>
        <p:nvSpPr>
          <p:cNvPr id="21" name="Text Placeholder 16">
            <a:extLst>
              <a:ext uri="{FF2B5EF4-FFF2-40B4-BE49-F238E27FC236}">
                <a16:creationId xmlns:a16="http://schemas.microsoft.com/office/drawing/2014/main" id="{AFD4567A-1C13-FCA5-EF30-4FDADB880B10}"/>
              </a:ext>
            </a:extLst>
          </p:cNvPr>
          <p:cNvSpPr txBox="1"/>
          <p:nvPr/>
        </p:nvSpPr>
        <p:spPr>
          <a:xfrm>
            <a:off x="1028700" y="2309513"/>
            <a:ext cx="30861000" cy="2060201"/>
          </a:xfrm>
          <a:prstGeom prst="rect">
            <a:avLst/>
          </a:prstGeom>
        </p:spPr>
        <p:txBody>
          <a:bodyPr lIns="96012" tIns="48006" rIns="96012" bIns="48006"/>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rtl="0">
              <a:spcBef>
                <a:spcPts val="0"/>
              </a:spcBef>
              <a:spcAft>
                <a:spcPts val="0"/>
              </a:spcAft>
            </a:pPr>
            <a:r>
              <a:rPr lang="en-CA" sz="4200" b="0" i="0" u="none" strike="noStrike" dirty="0">
                <a:solidFill>
                  <a:schemeClr val="bg1"/>
                </a:solidFill>
                <a:effectLst/>
                <a:latin typeface="Montserrat" pitchFamily="2" charset="77"/>
              </a:rPr>
              <a:t>Kelsey McArthur &amp; Paula Arango Mercado </a:t>
            </a:r>
            <a:endParaRPr lang="en-CA" sz="4200" b="0" dirty="0">
              <a:solidFill>
                <a:schemeClr val="bg1"/>
              </a:solidFill>
              <a:effectLst/>
              <a:latin typeface="Montserrat" pitchFamily="2" charset="77"/>
            </a:endParaRPr>
          </a:p>
          <a:p>
            <a:pPr algn="ctr" rtl="0">
              <a:spcBef>
                <a:spcPts val="0"/>
              </a:spcBef>
              <a:spcAft>
                <a:spcPts val="0"/>
              </a:spcAft>
            </a:pPr>
            <a:r>
              <a:rPr lang="en-CA" sz="4200" b="0" i="0" u="none" strike="noStrike" dirty="0">
                <a:solidFill>
                  <a:schemeClr val="bg1"/>
                </a:solidFill>
                <a:effectLst/>
                <a:latin typeface="Montserrat" pitchFamily="2" charset="77"/>
              </a:rPr>
              <a:t>Department of Environment, Culture &amp; Society, Thompson Rivers University </a:t>
            </a:r>
            <a:endParaRPr lang="en-CA" sz="4200" b="0" dirty="0">
              <a:solidFill>
                <a:schemeClr val="bg1"/>
              </a:solidFill>
              <a:effectLst/>
              <a:latin typeface="Montserrat" pitchFamily="2" charset="77"/>
            </a:endParaRPr>
          </a:p>
          <a:p>
            <a:pPr algn="ctr" rtl="0">
              <a:spcBef>
                <a:spcPts val="0"/>
              </a:spcBef>
              <a:spcAft>
                <a:spcPts val="0"/>
              </a:spcAft>
            </a:pPr>
            <a:r>
              <a:rPr lang="en-CA" sz="4200" b="0" i="0" u="none" strike="noStrike" dirty="0">
                <a:solidFill>
                  <a:schemeClr val="bg1"/>
                </a:solidFill>
                <a:effectLst/>
                <a:latin typeface="Montserrat" pitchFamily="2" charset="77"/>
              </a:rPr>
              <a:t>GEOG 4990_03: ST: Geographies of Religion </a:t>
            </a:r>
            <a:endParaRPr lang="en-CA" sz="4200" b="0" dirty="0">
              <a:solidFill>
                <a:schemeClr val="bg1"/>
              </a:solidFill>
              <a:effectLst/>
              <a:latin typeface="Montserrat" pitchFamily="2" charset="77"/>
            </a:endParaRPr>
          </a:p>
          <a:p>
            <a:pPr algn="ctr" rtl="0">
              <a:spcBef>
                <a:spcPts val="0"/>
              </a:spcBef>
              <a:spcAft>
                <a:spcPts val="800"/>
              </a:spcAft>
            </a:pPr>
            <a:r>
              <a:rPr lang="en-CA" sz="4200" b="0" i="0" u="none" strike="noStrike" dirty="0">
                <a:solidFill>
                  <a:schemeClr val="bg1"/>
                </a:solidFill>
                <a:effectLst/>
                <a:latin typeface="Montserrat" pitchFamily="2" charset="77"/>
              </a:rPr>
              <a:t>Dr. Humayun Kabir </a:t>
            </a:r>
            <a:endParaRPr lang="en-CA" sz="4200" b="0" dirty="0">
              <a:solidFill>
                <a:schemeClr val="bg1"/>
              </a:solidFill>
              <a:effectLst/>
              <a:latin typeface="Montserrat" pitchFamily="2" charset="77"/>
            </a:endParaRPr>
          </a:p>
          <a:p>
            <a:br>
              <a:rPr lang="en-CA" sz="4200" dirty="0">
                <a:latin typeface="Montserrat" pitchFamily="2" charset="77"/>
              </a:rPr>
            </a:br>
            <a:endParaRPr lang="en-US" sz="4200" dirty="0">
              <a:solidFill>
                <a:schemeClr val="bg1"/>
              </a:solidFill>
              <a:latin typeface="Montserrat" pitchFamily="2" charset="77"/>
            </a:endParaRPr>
          </a:p>
        </p:txBody>
      </p:sp>
      <p:sp>
        <p:nvSpPr>
          <p:cNvPr id="22" name="TextBox 19">
            <a:extLst>
              <a:ext uri="{FF2B5EF4-FFF2-40B4-BE49-F238E27FC236}">
                <a16:creationId xmlns:a16="http://schemas.microsoft.com/office/drawing/2014/main" id="{52F35374-CE6E-2DBE-C8D6-E386AEAF89EC}"/>
              </a:ext>
            </a:extLst>
          </p:cNvPr>
          <p:cNvSpPr txBox="1">
            <a:spLocks noChangeArrowheads="1"/>
          </p:cNvSpPr>
          <p:nvPr/>
        </p:nvSpPr>
        <p:spPr bwMode="auto">
          <a:xfrm>
            <a:off x="596260" y="6153636"/>
            <a:ext cx="15319785" cy="499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nchor="t">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50000"/>
              </a:lnSpc>
            </a:pPr>
            <a:r>
              <a:rPr lang="en-US" sz="2400" dirty="0">
                <a:solidFill>
                  <a:srgbClr val="000000"/>
                </a:solidFill>
                <a:latin typeface="Montserrat Light"/>
                <a:cs typeface="Times New Roman"/>
              </a:rPr>
              <a:t>	Islam</a:t>
            </a:r>
            <a:r>
              <a:rPr lang="en-US" sz="2400" dirty="0">
                <a:latin typeface="Montserrat Light"/>
                <a:cs typeface="Times New Roman"/>
              </a:rPr>
              <a:t> is the fastest-growing religion in the world and is projected to overtake Christianity as the largest world religion within the century. This poster explores the spread and projections of the global Islamic population (2009- 2060) by examining:</a:t>
            </a:r>
            <a:endParaRPr lang="en-US" sz="2400" dirty="0">
              <a:latin typeface="Montserrat Light"/>
            </a:endParaRPr>
          </a:p>
          <a:p>
            <a:pPr marL="285750" indent="-285750" algn="just">
              <a:lnSpc>
                <a:spcPct val="150000"/>
              </a:lnSpc>
              <a:buFont typeface="Arial"/>
              <a:buChar char="•"/>
            </a:pPr>
            <a:r>
              <a:rPr lang="en-US" sz="2400" dirty="0">
                <a:latin typeface="Montserrat Light"/>
                <a:cs typeface="Times New Roman"/>
              </a:rPr>
              <a:t>Global distribution: Comparing birth, death, and immigration trend of Christian and Muslim populations </a:t>
            </a:r>
            <a:endParaRPr lang="en-US" sz="2400" dirty="0">
              <a:latin typeface="Montserrat Light"/>
            </a:endParaRPr>
          </a:p>
          <a:p>
            <a:pPr marL="285750" indent="-285750" algn="just">
              <a:lnSpc>
                <a:spcPct val="150000"/>
              </a:lnSpc>
              <a:buFont typeface="Arial"/>
              <a:buChar char="•"/>
            </a:pPr>
            <a:r>
              <a:rPr lang="en-US" sz="2400" dirty="0">
                <a:latin typeface="Montserrat Light"/>
                <a:cs typeface="Times New Roman"/>
              </a:rPr>
              <a:t>Spatial dimensions and Religious Hearths: Sunni and Shai Islam</a:t>
            </a:r>
            <a:endParaRPr lang="en-US" sz="2400" dirty="0">
              <a:latin typeface="Montserrat Light"/>
            </a:endParaRPr>
          </a:p>
          <a:p>
            <a:pPr marL="285750" indent="-285750" algn="just">
              <a:lnSpc>
                <a:spcPct val="150000"/>
              </a:lnSpc>
              <a:buFont typeface="Arial"/>
              <a:buChar char="•"/>
            </a:pPr>
            <a:r>
              <a:rPr lang="en-US" sz="2400" dirty="0">
                <a:latin typeface="Montserrat Light"/>
                <a:cs typeface="Times New Roman"/>
              </a:rPr>
              <a:t>Sacred spaces: Universal and local sacred spaces, traditions, and maintenance</a:t>
            </a:r>
            <a:endParaRPr lang="en-US" sz="2400" dirty="0">
              <a:latin typeface="Montserrat Light"/>
            </a:endParaRPr>
          </a:p>
          <a:p>
            <a:pPr algn="just">
              <a:lnSpc>
                <a:spcPct val="150000"/>
              </a:lnSpc>
            </a:pPr>
            <a:endParaRPr lang="en-US" sz="2400" dirty="0">
              <a:latin typeface="Montserrat Light"/>
              <a:cs typeface="Arial"/>
            </a:endParaRPr>
          </a:p>
          <a:p>
            <a:pPr algn="just">
              <a:lnSpc>
                <a:spcPct val="150000"/>
              </a:lnSpc>
            </a:pPr>
            <a:endParaRPr lang="en-US" sz="2400" dirty="0">
              <a:latin typeface="Montserrat"/>
            </a:endParaRPr>
          </a:p>
        </p:txBody>
      </p:sp>
      <p:sp>
        <p:nvSpPr>
          <p:cNvPr id="23" name="Rectangle 22">
            <a:extLst>
              <a:ext uri="{FF2B5EF4-FFF2-40B4-BE49-F238E27FC236}">
                <a16:creationId xmlns:a16="http://schemas.microsoft.com/office/drawing/2014/main" id="{2CDAC504-3182-889C-FE8F-C36BF470A266}"/>
              </a:ext>
            </a:extLst>
          </p:cNvPr>
          <p:cNvSpPr>
            <a:spLocks noChangeArrowheads="1"/>
          </p:cNvSpPr>
          <p:nvPr/>
        </p:nvSpPr>
        <p:spPr bwMode="auto">
          <a:xfrm>
            <a:off x="565223" y="5455333"/>
            <a:ext cx="15393929" cy="822960"/>
          </a:xfrm>
          <a:prstGeom prst="rect">
            <a:avLst/>
          </a:prstGeom>
          <a:solidFill>
            <a:schemeClr val="accent2">
              <a:lumMod val="60000"/>
              <a:lumOff val="40000"/>
            </a:schemeClr>
          </a:solidFill>
          <a:ln w="12700">
            <a:noFill/>
            <a:miter lim="800000"/>
          </a:ln>
        </p:spPr>
        <p:txBody>
          <a:bodyPr wrap="none" lIns="205740" tIns="54864" rIns="205740" bIns="51422"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526941">
              <a:defRPr/>
            </a:pPr>
            <a:r>
              <a:rPr lang="en-US" sz="3600" b="1">
                <a:solidFill>
                  <a:schemeClr val="bg1"/>
                </a:solidFill>
                <a:latin typeface="Libre Baskerville" panose="02000000000000000000" pitchFamily="2" charset="0"/>
              </a:rPr>
              <a:t>Introduction</a:t>
            </a:r>
          </a:p>
        </p:txBody>
      </p:sp>
      <p:sp>
        <p:nvSpPr>
          <p:cNvPr id="30" name="TextBox 19">
            <a:extLst>
              <a:ext uri="{FF2B5EF4-FFF2-40B4-BE49-F238E27FC236}">
                <a16:creationId xmlns:a16="http://schemas.microsoft.com/office/drawing/2014/main" id="{9167E7C7-B14D-E602-A2BE-CEAB6113CAF3}"/>
              </a:ext>
            </a:extLst>
          </p:cNvPr>
          <p:cNvSpPr txBox="1">
            <a:spLocks noChangeArrowheads="1"/>
          </p:cNvSpPr>
          <p:nvPr/>
        </p:nvSpPr>
        <p:spPr bwMode="auto">
          <a:xfrm>
            <a:off x="538884" y="11105059"/>
            <a:ext cx="15393928" cy="277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nchor="t">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50000"/>
              </a:lnSpc>
            </a:pPr>
            <a:r>
              <a:rPr lang="en-CA" sz="2400" b="0" i="0" u="none" strike="noStrike" dirty="0">
                <a:solidFill>
                  <a:srgbClr val="000000"/>
                </a:solidFill>
                <a:effectLst/>
                <a:latin typeface="Montserrat Light"/>
              </a:rPr>
              <a:t>	Our methodology included the use of various literature reviews, maps, images, and relevant data from websites to illustrate our key points. We looked at population trends data from the Pew Research Center, the UN Demographic Yearbook, </a:t>
            </a:r>
            <a:r>
              <a:rPr lang="en-CA" sz="2400" dirty="0">
                <a:solidFill>
                  <a:srgbClr val="000000"/>
                </a:solidFill>
                <a:latin typeface="Montserrat Light"/>
              </a:rPr>
              <a:t>the</a:t>
            </a:r>
            <a:r>
              <a:rPr lang="en-CA" sz="2400" b="0" i="0" u="none" strike="noStrike" dirty="0">
                <a:solidFill>
                  <a:srgbClr val="000000"/>
                </a:solidFill>
                <a:effectLst/>
                <a:latin typeface="Montserrat Light"/>
              </a:rPr>
              <a:t> IOM Global Migration Report</a:t>
            </a:r>
            <a:r>
              <a:rPr lang="en-CA" sz="2400" dirty="0">
                <a:solidFill>
                  <a:srgbClr val="000000"/>
                </a:solidFill>
                <a:latin typeface="Montserrat Light"/>
              </a:rPr>
              <a:t> and other academic articles and cultural studies</a:t>
            </a:r>
            <a:r>
              <a:rPr lang="en-CA" sz="2400" b="0" i="0" u="none" strike="noStrike" dirty="0">
                <a:solidFill>
                  <a:srgbClr val="000000"/>
                </a:solidFill>
                <a:effectLst/>
                <a:latin typeface="Montserrat Light"/>
              </a:rPr>
              <a:t>. Charts were used to visually represent the global distribution of Islam and its projected growth, providing a clear and engaging overview of our findings.</a:t>
            </a:r>
            <a:endParaRPr lang="en-US" sz="2400" dirty="0">
              <a:latin typeface="Montserrat Light"/>
              <a:cs typeface="Arial" pitchFamily="34" charset="0"/>
            </a:endParaRPr>
          </a:p>
        </p:txBody>
      </p:sp>
      <p:sp>
        <p:nvSpPr>
          <p:cNvPr id="31" name="Rectangle 30">
            <a:extLst>
              <a:ext uri="{FF2B5EF4-FFF2-40B4-BE49-F238E27FC236}">
                <a16:creationId xmlns:a16="http://schemas.microsoft.com/office/drawing/2014/main" id="{BE44FC13-6963-7AC5-0ED2-347CB46D543E}"/>
              </a:ext>
            </a:extLst>
          </p:cNvPr>
          <p:cNvSpPr>
            <a:spLocks noChangeArrowheads="1"/>
          </p:cNvSpPr>
          <p:nvPr/>
        </p:nvSpPr>
        <p:spPr bwMode="auto">
          <a:xfrm>
            <a:off x="543553" y="10233967"/>
            <a:ext cx="15393929" cy="822960"/>
          </a:xfrm>
          <a:prstGeom prst="rect">
            <a:avLst/>
          </a:prstGeom>
          <a:solidFill>
            <a:schemeClr val="accent2">
              <a:lumMod val="60000"/>
              <a:lumOff val="40000"/>
            </a:schemeClr>
          </a:solidFill>
          <a:ln w="12700">
            <a:noFill/>
            <a:miter lim="800000"/>
          </a:ln>
        </p:spPr>
        <p:txBody>
          <a:bodyPr wrap="none" lIns="205740" tIns="54864" rIns="205740" bIns="51422"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526941">
              <a:defRPr/>
            </a:pPr>
            <a:r>
              <a:rPr lang="en-US" sz="3600" b="1">
                <a:solidFill>
                  <a:schemeClr val="bg1"/>
                </a:solidFill>
                <a:latin typeface="Libre Baskerville" panose="02000000000000000000" pitchFamily="2" charset="0"/>
              </a:rPr>
              <a:t>Methodology</a:t>
            </a:r>
          </a:p>
        </p:txBody>
      </p:sp>
      <p:sp>
        <p:nvSpPr>
          <p:cNvPr id="33" name="Rectangle 32">
            <a:extLst>
              <a:ext uri="{FF2B5EF4-FFF2-40B4-BE49-F238E27FC236}">
                <a16:creationId xmlns:a16="http://schemas.microsoft.com/office/drawing/2014/main" id="{5AA964A5-8ACD-745D-E14E-3B3B13514DF7}"/>
              </a:ext>
            </a:extLst>
          </p:cNvPr>
          <p:cNvSpPr>
            <a:spLocks noChangeArrowheads="1"/>
          </p:cNvSpPr>
          <p:nvPr/>
        </p:nvSpPr>
        <p:spPr bwMode="auto">
          <a:xfrm>
            <a:off x="16756902" y="36591913"/>
            <a:ext cx="7296193" cy="822960"/>
          </a:xfrm>
          <a:prstGeom prst="rect">
            <a:avLst/>
          </a:prstGeom>
          <a:solidFill>
            <a:schemeClr val="accent2">
              <a:lumMod val="60000"/>
              <a:lumOff val="40000"/>
            </a:schemeClr>
          </a:solidFill>
          <a:ln w="12700">
            <a:noFill/>
            <a:miter lim="800000"/>
          </a:ln>
        </p:spPr>
        <p:txBody>
          <a:bodyPr wrap="none" lIns="205740" tIns="54864" rIns="205740" bIns="51422"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526941">
              <a:defRPr/>
            </a:pPr>
            <a:r>
              <a:rPr lang="en-US" sz="3600" b="1">
                <a:solidFill>
                  <a:schemeClr val="bg1"/>
                </a:solidFill>
                <a:latin typeface="Libre Baskerville" panose="02000000000000000000" pitchFamily="2" charset="0"/>
              </a:rPr>
              <a:t>Conclusion</a:t>
            </a:r>
          </a:p>
        </p:txBody>
      </p:sp>
      <p:sp>
        <p:nvSpPr>
          <p:cNvPr id="18" name="Rectangle 17">
            <a:extLst>
              <a:ext uri="{FF2B5EF4-FFF2-40B4-BE49-F238E27FC236}">
                <a16:creationId xmlns:a16="http://schemas.microsoft.com/office/drawing/2014/main" id="{E32880AF-41C5-A1B8-1140-67D6A192CB7F}"/>
              </a:ext>
            </a:extLst>
          </p:cNvPr>
          <p:cNvSpPr>
            <a:spLocks noChangeArrowheads="1"/>
          </p:cNvSpPr>
          <p:nvPr/>
        </p:nvSpPr>
        <p:spPr bwMode="auto">
          <a:xfrm>
            <a:off x="24217539" y="36591913"/>
            <a:ext cx="8223765" cy="822960"/>
          </a:xfrm>
          <a:prstGeom prst="rect">
            <a:avLst/>
          </a:prstGeom>
          <a:solidFill>
            <a:schemeClr val="accent2">
              <a:lumMod val="60000"/>
              <a:lumOff val="40000"/>
            </a:schemeClr>
          </a:solidFill>
          <a:ln w="12700">
            <a:noFill/>
            <a:miter lim="800000"/>
          </a:ln>
        </p:spPr>
        <p:txBody>
          <a:bodyPr wrap="none" lIns="205740" tIns="54864" rIns="205740" bIns="51422"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526941">
              <a:defRPr/>
            </a:pPr>
            <a:r>
              <a:rPr lang="en-US" sz="3600" b="1">
                <a:solidFill>
                  <a:schemeClr val="bg1"/>
                </a:solidFill>
                <a:latin typeface="Libre Baskerville" panose="02000000000000000000" pitchFamily="2" charset="0"/>
              </a:rPr>
              <a:t>References</a:t>
            </a:r>
          </a:p>
        </p:txBody>
      </p:sp>
      <p:pic>
        <p:nvPicPr>
          <p:cNvPr id="2" name="Picture 1" descr="A logo on a black background&#10;&#10;AI-generated content may be incorrect.">
            <a:extLst>
              <a:ext uri="{FF2B5EF4-FFF2-40B4-BE49-F238E27FC236}">
                <a16:creationId xmlns:a16="http://schemas.microsoft.com/office/drawing/2014/main" id="{F59EB828-E7E3-134C-BF36-BB187575CF63}"/>
              </a:ext>
            </a:extLst>
          </p:cNvPr>
          <p:cNvPicPr>
            <a:picLocks noChangeAspect="1"/>
          </p:cNvPicPr>
          <p:nvPr/>
        </p:nvPicPr>
        <p:blipFill>
          <a:blip r:embed="rId2"/>
          <a:stretch>
            <a:fillRect/>
          </a:stretch>
        </p:blipFill>
        <p:spPr>
          <a:xfrm>
            <a:off x="0" y="563880"/>
            <a:ext cx="6813177" cy="3844652"/>
          </a:xfrm>
          <a:prstGeom prst="rect">
            <a:avLst/>
          </a:prstGeom>
        </p:spPr>
      </p:pic>
      <p:pic>
        <p:nvPicPr>
          <p:cNvPr id="4" name="Picture 3" descr="A logo on a black background&#10;&#10;AI-generated content may be incorrect.">
            <a:extLst>
              <a:ext uri="{FF2B5EF4-FFF2-40B4-BE49-F238E27FC236}">
                <a16:creationId xmlns:a16="http://schemas.microsoft.com/office/drawing/2014/main" id="{779AA7E3-E42E-9C81-B1F7-47E39B10B4C8}"/>
              </a:ext>
            </a:extLst>
          </p:cNvPr>
          <p:cNvPicPr>
            <a:picLocks noChangeAspect="1"/>
          </p:cNvPicPr>
          <p:nvPr/>
        </p:nvPicPr>
        <p:blipFill>
          <a:blip r:embed="rId2"/>
          <a:stretch>
            <a:fillRect/>
          </a:stretch>
        </p:blipFill>
        <p:spPr>
          <a:xfrm>
            <a:off x="26105223" y="532570"/>
            <a:ext cx="6813177" cy="3844652"/>
          </a:xfrm>
          <a:prstGeom prst="rect">
            <a:avLst/>
          </a:prstGeom>
        </p:spPr>
      </p:pic>
      <p:sp>
        <p:nvSpPr>
          <p:cNvPr id="5" name="Rectangle 4">
            <a:extLst>
              <a:ext uri="{FF2B5EF4-FFF2-40B4-BE49-F238E27FC236}">
                <a16:creationId xmlns:a16="http://schemas.microsoft.com/office/drawing/2014/main" id="{E766427D-DFD7-7AA7-806B-4929A7BFE7BF}"/>
              </a:ext>
            </a:extLst>
          </p:cNvPr>
          <p:cNvSpPr>
            <a:spLocks noChangeArrowheads="1"/>
          </p:cNvSpPr>
          <p:nvPr/>
        </p:nvSpPr>
        <p:spPr bwMode="auto">
          <a:xfrm>
            <a:off x="538883" y="14037729"/>
            <a:ext cx="15393929" cy="822960"/>
          </a:xfrm>
          <a:prstGeom prst="rect">
            <a:avLst/>
          </a:prstGeom>
          <a:solidFill>
            <a:schemeClr val="accent2">
              <a:lumMod val="60000"/>
              <a:lumOff val="40000"/>
            </a:schemeClr>
          </a:solidFill>
          <a:ln w="12700">
            <a:noFill/>
            <a:miter lim="800000"/>
          </a:ln>
        </p:spPr>
        <p:txBody>
          <a:bodyPr wrap="none" lIns="205740" tIns="54864" rIns="205740" bIns="51422"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526941">
              <a:defRPr/>
            </a:pPr>
            <a:r>
              <a:rPr lang="en-US" sz="3600" b="1">
                <a:solidFill>
                  <a:schemeClr val="bg1"/>
                </a:solidFill>
                <a:latin typeface="Libre Baskerville"/>
              </a:rPr>
              <a:t>Results</a:t>
            </a:r>
            <a:endParaRPr lang="en-US" sz="3600" b="1">
              <a:solidFill>
                <a:schemeClr val="bg1"/>
              </a:solidFill>
              <a:latin typeface="Libre Baskerville" panose="02000000000000000000" pitchFamily="2" charset="0"/>
            </a:endParaRPr>
          </a:p>
        </p:txBody>
      </p:sp>
      <p:sp>
        <p:nvSpPr>
          <p:cNvPr id="9" name="TextBox 19">
            <a:extLst>
              <a:ext uri="{FF2B5EF4-FFF2-40B4-BE49-F238E27FC236}">
                <a16:creationId xmlns:a16="http://schemas.microsoft.com/office/drawing/2014/main" id="{525F50E7-DCEA-E010-D387-DA3F51EDBD80}"/>
              </a:ext>
            </a:extLst>
          </p:cNvPr>
          <p:cNvSpPr txBox="1">
            <a:spLocks noChangeArrowheads="1"/>
          </p:cNvSpPr>
          <p:nvPr/>
        </p:nvSpPr>
        <p:spPr bwMode="auto">
          <a:xfrm>
            <a:off x="16427449" y="16983438"/>
            <a:ext cx="16013855" cy="2078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nchor="t">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50000"/>
              </a:lnSpc>
            </a:pPr>
            <a:r>
              <a:rPr lang="en-US" b="1" dirty="0">
                <a:latin typeface="Montserrat Light"/>
                <a:cs typeface="Arial"/>
              </a:rPr>
              <a:t> Sacred Spaces in Islam </a:t>
            </a:r>
          </a:p>
          <a:p>
            <a:pPr algn="just">
              <a:lnSpc>
                <a:spcPct val="150000"/>
              </a:lnSpc>
            </a:pPr>
            <a:r>
              <a:rPr lang="en-US" sz="2400" dirty="0">
                <a:latin typeface="Montserrat Light"/>
                <a:cs typeface="Arial"/>
              </a:rPr>
              <a:t>	Sacred places in Islam are present on both universal and local scales, both possessing spiritual and communal meaning.</a:t>
            </a:r>
          </a:p>
          <a:p>
            <a:pPr algn="just">
              <a:lnSpc>
                <a:spcPct val="150000"/>
              </a:lnSpc>
            </a:pPr>
            <a:endParaRPr lang="en-US" sz="2400" dirty="0">
              <a:latin typeface="Montserrat Light"/>
              <a:cs typeface="Times New Roman"/>
            </a:endParaRPr>
          </a:p>
          <a:p>
            <a:pPr marL="342900" indent="-342900">
              <a:lnSpc>
                <a:spcPct val="150000"/>
              </a:lnSpc>
              <a:buFont typeface="Wingdings" pitchFamily="2" charset="2"/>
              <a:buChar char="Ø"/>
            </a:pPr>
            <a:r>
              <a:rPr lang="en-US" sz="2400" dirty="0">
                <a:latin typeface="Montserrat Light"/>
                <a:cs typeface="Times New Roman"/>
              </a:rPr>
              <a:t>Global Islamic Holy Sites</a:t>
            </a:r>
          </a:p>
          <a:p>
            <a:pPr algn="just">
              <a:lnSpc>
                <a:spcPct val="150000"/>
              </a:lnSpc>
            </a:pPr>
            <a:endParaRPr lang="en-US" sz="2400" dirty="0">
              <a:latin typeface="Montserrat Light"/>
              <a:cs typeface="Times New Roman"/>
            </a:endParaRPr>
          </a:p>
          <a:p>
            <a:pPr marL="285750" indent="-285750" algn="just">
              <a:lnSpc>
                <a:spcPct val="150000"/>
              </a:lnSpc>
              <a:buFont typeface="Symbol"/>
              <a:buChar char="•"/>
            </a:pPr>
            <a:r>
              <a:rPr lang="en-US" sz="2400" dirty="0">
                <a:latin typeface="Montserrat Light"/>
                <a:cs typeface="Times New Roman"/>
              </a:rPr>
              <a:t>Kaaba, located in the Masjid al-Haram, in Mecca is the focal point for the Hajj pilgrimage (Dakake, 2020). The Kaaba maintains purity through rituals, such as its annual purification with </a:t>
            </a:r>
            <a:r>
              <a:rPr lang="en-US" sz="2400" dirty="0" err="1">
                <a:latin typeface="Montserrat Light"/>
                <a:cs typeface="Times New Roman"/>
              </a:rPr>
              <a:t>ZamZam</a:t>
            </a:r>
            <a:r>
              <a:rPr lang="en-US" sz="2400" dirty="0">
                <a:latin typeface="Montserrat Light"/>
                <a:cs typeface="Times New Roman"/>
              </a:rPr>
              <a:t> water and rose water, performed by religious authorities (</a:t>
            </a:r>
            <a:r>
              <a:rPr lang="en-US" sz="2400" dirty="0" err="1">
                <a:latin typeface="Montserrat Light"/>
                <a:cs typeface="Times New Roman"/>
              </a:rPr>
              <a:t>SaudiPedia</a:t>
            </a:r>
            <a:r>
              <a:rPr lang="en-US" sz="2400" dirty="0">
                <a:latin typeface="Montserrat Light"/>
                <a:cs typeface="Times New Roman"/>
              </a:rPr>
              <a:t>, 2024).</a:t>
            </a:r>
          </a:p>
          <a:p>
            <a:pPr algn="just">
              <a:lnSpc>
                <a:spcPct val="150000"/>
              </a:lnSpc>
            </a:pPr>
            <a:endParaRPr lang="en-US" sz="2400" dirty="0">
              <a:latin typeface="Montserrat Light"/>
              <a:cs typeface="Times New Roman"/>
            </a:endParaRPr>
          </a:p>
          <a:p>
            <a:pPr marL="285750" indent="-285750" algn="just">
              <a:lnSpc>
                <a:spcPct val="150000"/>
              </a:lnSpc>
              <a:buFont typeface="Symbol"/>
              <a:buChar char="•"/>
            </a:pPr>
            <a:r>
              <a:rPr lang="en-US" sz="2400" dirty="0">
                <a:latin typeface="Montserrat Light"/>
                <a:cs typeface="Times New Roman"/>
              </a:rPr>
              <a:t>Al-Masjid an-Nabawi in Medina houses the tomb of Prophet Muhammad, it is also a site of religious pilgrimage (</a:t>
            </a:r>
            <a:r>
              <a:rPr lang="en-US" sz="2400" dirty="0" err="1">
                <a:latin typeface="Montserrat Light"/>
                <a:cs typeface="Times New Roman"/>
              </a:rPr>
              <a:t>Zeidan</a:t>
            </a:r>
            <a:r>
              <a:rPr lang="en-US" sz="2400" dirty="0">
                <a:latin typeface="Montserrat Light"/>
                <a:cs typeface="Times New Roman"/>
              </a:rPr>
              <a:t>, 2023).</a:t>
            </a:r>
          </a:p>
          <a:p>
            <a:pPr algn="just">
              <a:lnSpc>
                <a:spcPct val="150000"/>
              </a:lnSpc>
            </a:pPr>
            <a:endParaRPr lang="en-US" sz="2400" dirty="0">
              <a:latin typeface="Montserrat Light"/>
              <a:cs typeface="Times New Roman"/>
            </a:endParaRPr>
          </a:p>
          <a:p>
            <a:pPr marL="285750" indent="-285750" algn="just">
              <a:lnSpc>
                <a:spcPct val="150000"/>
              </a:lnSpc>
              <a:buFont typeface="Symbol"/>
              <a:buChar char="•"/>
            </a:pPr>
            <a:r>
              <a:rPr lang="en-US" sz="2400" dirty="0">
                <a:latin typeface="Montserrat Light"/>
                <a:cs typeface="Times New Roman"/>
              </a:rPr>
              <a:t>Al-Aqsa Mosque in Jerusalem, holds historical significance as it is related to the Night journey of the prophet Muhamad (</a:t>
            </a:r>
            <a:r>
              <a:rPr lang="en-US" sz="2400" dirty="0" err="1">
                <a:latin typeface="Montserrat Light"/>
                <a:cs typeface="Times New Roman"/>
              </a:rPr>
              <a:t>Zeidan</a:t>
            </a:r>
            <a:r>
              <a:rPr lang="en-US" sz="2400" dirty="0">
                <a:latin typeface="Montserrat Light"/>
                <a:cs typeface="Times New Roman"/>
              </a:rPr>
              <a:t>, 2023).</a:t>
            </a: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dirty="0">
              <a:latin typeface="Montserrat Light"/>
              <a:cs typeface="Times New Roman"/>
            </a:endParaRPr>
          </a:p>
          <a:p>
            <a:pPr algn="just">
              <a:lnSpc>
                <a:spcPct val="150000"/>
              </a:lnSpc>
            </a:pPr>
            <a:endParaRPr lang="en-US" sz="2400" u="sng" dirty="0">
              <a:latin typeface="Montserrat Light"/>
              <a:cs typeface="Times New Roman"/>
            </a:endParaRPr>
          </a:p>
          <a:p>
            <a:pPr marL="342900" indent="-342900">
              <a:lnSpc>
                <a:spcPct val="150000"/>
              </a:lnSpc>
              <a:buFont typeface="Wingdings" pitchFamily="2" charset="2"/>
              <a:buChar char="Ø"/>
            </a:pPr>
            <a:r>
              <a:rPr lang="en-US" sz="2400" dirty="0">
                <a:latin typeface="Montserrat Light"/>
                <a:cs typeface="Times New Roman"/>
              </a:rPr>
              <a:t>Local places of worship </a:t>
            </a:r>
          </a:p>
          <a:p>
            <a:pPr algn="just">
              <a:lnSpc>
                <a:spcPct val="150000"/>
              </a:lnSpc>
            </a:pPr>
            <a:endParaRPr lang="en-US" sz="2400" dirty="0">
              <a:latin typeface="Montserrat Light"/>
              <a:cs typeface="Times New Roman"/>
            </a:endParaRPr>
          </a:p>
          <a:p>
            <a:pPr marL="342900" indent="-342900" algn="just">
              <a:lnSpc>
                <a:spcPct val="150000"/>
              </a:lnSpc>
              <a:buFont typeface="Arial" panose="020B0604020202020204" pitchFamily="34" charset="0"/>
              <a:buChar char="•"/>
            </a:pPr>
            <a:r>
              <a:rPr lang="en-US" sz="2400" dirty="0">
                <a:latin typeface="Montserrat Light"/>
                <a:cs typeface="Times New Roman"/>
              </a:rPr>
              <a:t>Mosques, shines and tombs of significant figures, vary geographically and adhere to mixed traditions. </a:t>
            </a:r>
          </a:p>
          <a:p>
            <a:pPr marL="342900" indent="-342900" algn="just">
              <a:lnSpc>
                <a:spcPct val="150000"/>
              </a:lnSpc>
              <a:buFont typeface="Arial" panose="020B0604020202020204" pitchFamily="34" charset="0"/>
              <a:buChar char="•"/>
            </a:pPr>
            <a:r>
              <a:rPr lang="en-US" sz="2400" dirty="0">
                <a:latin typeface="Montserrat Light"/>
                <a:cs typeface="Times New Roman"/>
              </a:rPr>
              <a:t>Mosques are simple places of worship, providing space for daily prayers, Friday sermons (khutbah) or congregational prayer, and public events (Raza, 2025). </a:t>
            </a:r>
          </a:p>
          <a:p>
            <a:pPr marL="342900" indent="-342900" algn="just">
              <a:lnSpc>
                <a:spcPct val="150000"/>
              </a:lnSpc>
              <a:buFont typeface="Arial" panose="020B0604020202020204" pitchFamily="34" charset="0"/>
              <a:buChar char="•"/>
            </a:pPr>
            <a:r>
              <a:rPr lang="en-US" sz="2400" dirty="0">
                <a:latin typeface="Montserrat Light"/>
                <a:cs typeface="Times New Roman"/>
              </a:rPr>
              <a:t>Shrines and tombs of saints and scholars, particularly in Sufi orders, are pilgrimaged for spiritual reflection and healing (</a:t>
            </a:r>
            <a:r>
              <a:rPr lang="en-US" sz="2400" dirty="0" err="1">
                <a:latin typeface="Montserrat Light"/>
                <a:cs typeface="Times New Roman"/>
              </a:rPr>
              <a:t>Levina</a:t>
            </a:r>
            <a:r>
              <a:rPr lang="en-US" sz="2400" dirty="0">
                <a:latin typeface="Montserrat Light"/>
                <a:cs typeface="Times New Roman"/>
              </a:rPr>
              <a:t>, 2002). The local mosques rely on voluntary labor and charitable donations (Zakat) for maintenance so that they may continue to be places worship (Adair, 2018).</a:t>
            </a:r>
          </a:p>
          <a:p>
            <a:pPr algn="just">
              <a:lnSpc>
                <a:spcPct val="150000"/>
              </a:lnSpc>
            </a:pPr>
            <a:endParaRPr lang="en-US" sz="2400" dirty="0">
              <a:latin typeface="Montserrat Light" panose="00000400000000000000" pitchFamily="50" charset="0"/>
              <a:cs typeface="Arial" pitchFamily="34" charset="0"/>
            </a:endParaRPr>
          </a:p>
          <a:p>
            <a:pPr algn="just">
              <a:lnSpc>
                <a:spcPct val="150000"/>
              </a:lnSpc>
            </a:pPr>
            <a:endParaRPr lang="en-CA" sz="2400" dirty="0">
              <a:solidFill>
                <a:schemeClr val="bg2">
                  <a:lumMod val="10000"/>
                </a:schemeClr>
              </a:solidFill>
              <a:latin typeface="Montserrat Light"/>
              <a:cs typeface="Arial" pitchFamily="34" charset="0"/>
            </a:endParaRPr>
          </a:p>
        </p:txBody>
      </p:sp>
      <p:graphicFrame>
        <p:nvGraphicFramePr>
          <p:cNvPr id="6" name="Table 5">
            <a:extLst>
              <a:ext uri="{FF2B5EF4-FFF2-40B4-BE49-F238E27FC236}">
                <a16:creationId xmlns:a16="http://schemas.microsoft.com/office/drawing/2014/main" id="{62615AC5-2139-2D50-E89D-D3A343316469}"/>
              </a:ext>
            </a:extLst>
          </p:cNvPr>
          <p:cNvGraphicFramePr>
            <a:graphicFrameLocks noGrp="1"/>
          </p:cNvGraphicFramePr>
          <p:nvPr>
            <p:extLst>
              <p:ext uri="{D42A27DB-BD31-4B8C-83A1-F6EECF244321}">
                <p14:modId xmlns:p14="http://schemas.microsoft.com/office/powerpoint/2010/main" val="1579901031"/>
              </p:ext>
            </p:extLst>
          </p:nvPr>
        </p:nvGraphicFramePr>
        <p:xfrm>
          <a:off x="671949" y="21910821"/>
          <a:ext cx="15104205" cy="3990280"/>
        </p:xfrm>
        <a:graphic>
          <a:graphicData uri="http://schemas.openxmlformats.org/drawingml/2006/table">
            <a:tbl>
              <a:tblPr bandRow="1">
                <a:tableStyleId>{5C22544A-7EE6-4342-B048-85BDC9FD1C3A}</a:tableStyleId>
              </a:tblPr>
              <a:tblGrid>
                <a:gridCol w="2237660">
                  <a:extLst>
                    <a:ext uri="{9D8B030D-6E8A-4147-A177-3AD203B41FA5}">
                      <a16:colId xmlns:a16="http://schemas.microsoft.com/office/drawing/2014/main" val="2278805046"/>
                    </a:ext>
                  </a:extLst>
                </a:gridCol>
                <a:gridCol w="1945790">
                  <a:extLst>
                    <a:ext uri="{9D8B030D-6E8A-4147-A177-3AD203B41FA5}">
                      <a16:colId xmlns:a16="http://schemas.microsoft.com/office/drawing/2014/main" val="1253884859"/>
                    </a:ext>
                  </a:extLst>
                </a:gridCol>
                <a:gridCol w="1751211">
                  <a:extLst>
                    <a:ext uri="{9D8B030D-6E8A-4147-A177-3AD203B41FA5}">
                      <a16:colId xmlns:a16="http://schemas.microsoft.com/office/drawing/2014/main" val="865379339"/>
                    </a:ext>
                  </a:extLst>
                </a:gridCol>
                <a:gridCol w="2043081">
                  <a:extLst>
                    <a:ext uri="{9D8B030D-6E8A-4147-A177-3AD203B41FA5}">
                      <a16:colId xmlns:a16="http://schemas.microsoft.com/office/drawing/2014/main" val="3512351066"/>
                    </a:ext>
                  </a:extLst>
                </a:gridCol>
                <a:gridCol w="3161914">
                  <a:extLst>
                    <a:ext uri="{9D8B030D-6E8A-4147-A177-3AD203B41FA5}">
                      <a16:colId xmlns:a16="http://schemas.microsoft.com/office/drawing/2014/main" val="1307979016"/>
                    </a:ext>
                  </a:extLst>
                </a:gridCol>
                <a:gridCol w="1994436">
                  <a:extLst>
                    <a:ext uri="{9D8B030D-6E8A-4147-A177-3AD203B41FA5}">
                      <a16:colId xmlns:a16="http://schemas.microsoft.com/office/drawing/2014/main" val="2769492196"/>
                    </a:ext>
                  </a:extLst>
                </a:gridCol>
                <a:gridCol w="1970113">
                  <a:extLst>
                    <a:ext uri="{9D8B030D-6E8A-4147-A177-3AD203B41FA5}">
                      <a16:colId xmlns:a16="http://schemas.microsoft.com/office/drawing/2014/main" val="2176306217"/>
                    </a:ext>
                  </a:extLst>
                </a:gridCol>
              </a:tblGrid>
              <a:tr h="190500">
                <a:tc>
                  <a:txBody>
                    <a:bodyPr/>
                    <a:lstStyle/>
                    <a:p>
                      <a:pPr rtl="0" fontAlgn="base">
                        <a:lnSpc>
                          <a:spcPts val="2775"/>
                        </a:lnSpc>
                        <a:buNone/>
                      </a:pPr>
                      <a:r>
                        <a:rPr lang="en-US" sz="2000" b="1">
                          <a:effectLst/>
                          <a:latin typeface="Times New Roman"/>
                        </a:rPr>
                        <a:t>Region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Dominant Religion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Population 2010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Population 2023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Population Increase (2010 - 2023)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Crude Birth Rates 2023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Crude Death Rates 2023 </a:t>
                      </a:r>
                    </a:p>
                  </a:txBody>
                  <a:tcPr marL="66675" marR="66675">
                    <a:lnL>
                      <a:noFill/>
                    </a:lnL>
                    <a:lnR>
                      <a:noFill/>
                    </a:lnR>
                    <a:lnT>
                      <a:noFill/>
                    </a:lnT>
                    <a:lnB>
                      <a:noFill/>
                    </a:lnB>
                    <a:noFill/>
                  </a:tcPr>
                </a:tc>
                <a:extLst>
                  <a:ext uri="{0D108BD9-81ED-4DB2-BD59-A6C34878D82A}">
                    <a16:rowId xmlns:a16="http://schemas.microsoft.com/office/drawing/2014/main" val="3750838406"/>
                  </a:ext>
                </a:extLst>
              </a:tr>
              <a:tr h="190500">
                <a:tc>
                  <a:txBody>
                    <a:bodyPr/>
                    <a:lstStyle/>
                    <a:p>
                      <a:pPr rtl="0" fontAlgn="base">
                        <a:lnSpc>
                          <a:spcPts val="2775"/>
                        </a:lnSpc>
                        <a:buNone/>
                      </a:pPr>
                      <a:r>
                        <a:rPr lang="en-US" sz="2000" b="1">
                          <a:effectLst/>
                          <a:latin typeface="Times New Roman"/>
                        </a:rPr>
                        <a:t>Europe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738.1 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745.6 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1.02%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11 </a:t>
                      </a:r>
                    </a:p>
                  </a:txBody>
                  <a:tcPr marL="66675" marR="66675">
                    <a:lnL>
                      <a:noFill/>
                    </a:lnL>
                    <a:lnR>
                      <a:noFill/>
                    </a:lnR>
                    <a:lnT>
                      <a:noFill/>
                    </a:lnT>
                    <a:lnB>
                      <a:noFill/>
                    </a:lnB>
                    <a:noFill/>
                  </a:tcPr>
                </a:tc>
                <a:extLst>
                  <a:ext uri="{0D108BD9-81ED-4DB2-BD59-A6C34878D82A}">
                    <a16:rowId xmlns:a16="http://schemas.microsoft.com/office/drawing/2014/main" val="1458459673"/>
                  </a:ext>
                </a:extLst>
              </a:tr>
              <a:tr h="190500">
                <a:tc>
                  <a:txBody>
                    <a:bodyPr/>
                    <a:lstStyle/>
                    <a:p>
                      <a:pPr rtl="0" fontAlgn="base">
                        <a:lnSpc>
                          <a:spcPts val="2775"/>
                        </a:lnSpc>
                        <a:buNone/>
                      </a:pPr>
                      <a:r>
                        <a:rPr lang="en-US" sz="2000" b="1">
                          <a:effectLst/>
                          <a:latin typeface="Times New Roman"/>
                        </a:rPr>
                        <a:t>Latin Ameria and Caribbean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588.9 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658.9 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11.89%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14 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7 </a:t>
                      </a:r>
                    </a:p>
                  </a:txBody>
                  <a:tcPr marL="66675" marR="66675">
                    <a:lnL>
                      <a:noFill/>
                    </a:lnL>
                    <a:lnR>
                      <a:noFill/>
                    </a:lnR>
                    <a:lnT>
                      <a:noFill/>
                    </a:lnT>
                    <a:lnB>
                      <a:noFill/>
                    </a:lnB>
                    <a:noFill/>
                  </a:tcPr>
                </a:tc>
                <a:extLst>
                  <a:ext uri="{0D108BD9-81ED-4DB2-BD59-A6C34878D82A}">
                    <a16:rowId xmlns:a16="http://schemas.microsoft.com/office/drawing/2014/main" val="2055863642"/>
                  </a:ext>
                </a:extLst>
              </a:tr>
              <a:tr h="190500">
                <a:tc>
                  <a:txBody>
                    <a:bodyPr/>
                    <a:lstStyle/>
                    <a:p>
                      <a:pPr rtl="0" fontAlgn="base">
                        <a:lnSpc>
                          <a:spcPts val="2775"/>
                        </a:lnSpc>
                        <a:buNone/>
                      </a:pPr>
                      <a:r>
                        <a:rPr lang="en-US" sz="2000" b="1">
                          <a:effectLst/>
                          <a:latin typeface="Times New Roman"/>
                        </a:rPr>
                        <a:t>North America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345.4 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382.9 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2.17%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9 </a:t>
                      </a:r>
                    </a:p>
                  </a:txBody>
                  <a:tcPr marL="66675" marR="66675">
                    <a:lnL>
                      <a:noFill/>
                    </a:lnL>
                    <a:lnR>
                      <a:noFill/>
                    </a:lnR>
                    <a:lnT>
                      <a:noFill/>
                    </a:lnT>
                    <a:lnB>
                      <a:noFill/>
                    </a:lnB>
                    <a:noFill/>
                  </a:tcPr>
                </a:tc>
                <a:extLst>
                  <a:ext uri="{0D108BD9-81ED-4DB2-BD59-A6C34878D82A}">
                    <a16:rowId xmlns:a16="http://schemas.microsoft.com/office/drawing/2014/main" val="3785242162"/>
                  </a:ext>
                </a:extLst>
              </a:tr>
              <a:tr h="190500">
                <a:tc>
                  <a:txBody>
                    <a:bodyPr/>
                    <a:lstStyle/>
                    <a:p>
                      <a:pPr rtl="0" fontAlgn="base">
                        <a:lnSpc>
                          <a:spcPts val="2775"/>
                        </a:lnSpc>
                        <a:buNone/>
                      </a:pPr>
                      <a:r>
                        <a:rPr lang="en-US" sz="2000" b="1">
                          <a:effectLst/>
                          <a:latin typeface="Times New Roman"/>
                        </a:rPr>
                        <a:t>North Africa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Islam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210.9 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268.5 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27.31%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22 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6 </a:t>
                      </a:r>
                    </a:p>
                  </a:txBody>
                  <a:tcPr marL="66675" marR="66675">
                    <a:lnL>
                      <a:noFill/>
                    </a:lnL>
                    <a:lnR>
                      <a:noFill/>
                    </a:lnR>
                    <a:lnT>
                      <a:noFill/>
                    </a:lnT>
                    <a:lnB>
                      <a:noFill/>
                    </a:lnB>
                    <a:noFill/>
                  </a:tcPr>
                </a:tc>
                <a:extLst>
                  <a:ext uri="{0D108BD9-81ED-4DB2-BD59-A6C34878D82A}">
                    <a16:rowId xmlns:a16="http://schemas.microsoft.com/office/drawing/2014/main" val="1119345432"/>
                  </a:ext>
                </a:extLst>
              </a:tr>
              <a:tr h="190500">
                <a:tc>
                  <a:txBody>
                    <a:bodyPr/>
                    <a:lstStyle/>
                    <a:p>
                      <a:pPr rtl="0" fontAlgn="base">
                        <a:lnSpc>
                          <a:spcPts val="2775"/>
                        </a:lnSpc>
                        <a:buNone/>
                      </a:pPr>
                      <a:r>
                        <a:rPr lang="en-US" sz="2000" b="1">
                          <a:effectLst/>
                          <a:latin typeface="Times New Roman"/>
                        </a:rPr>
                        <a:t>South Central Asia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Islam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1,813.80 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2,123.90 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17.10%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18 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6 </a:t>
                      </a:r>
                    </a:p>
                  </a:txBody>
                  <a:tcPr marL="66675" marR="66675">
                    <a:lnL>
                      <a:noFill/>
                    </a:lnL>
                    <a:lnR>
                      <a:noFill/>
                    </a:lnR>
                    <a:lnT>
                      <a:noFill/>
                    </a:lnT>
                    <a:lnB>
                      <a:noFill/>
                    </a:lnB>
                    <a:noFill/>
                  </a:tcPr>
                </a:tc>
                <a:extLst>
                  <a:ext uri="{0D108BD9-81ED-4DB2-BD59-A6C34878D82A}">
                    <a16:rowId xmlns:a16="http://schemas.microsoft.com/office/drawing/2014/main" val="1238805604"/>
                  </a:ext>
                </a:extLst>
              </a:tr>
              <a:tr h="190500">
                <a:tc>
                  <a:txBody>
                    <a:bodyPr/>
                    <a:lstStyle/>
                    <a:p>
                      <a:pPr rtl="0" fontAlgn="base">
                        <a:lnSpc>
                          <a:spcPts val="2775"/>
                        </a:lnSpc>
                        <a:buNone/>
                      </a:pPr>
                      <a:r>
                        <a:rPr lang="en-US" sz="2000" b="1">
                          <a:effectLst/>
                          <a:latin typeface="Times New Roman"/>
                        </a:rPr>
                        <a:t>Southeast Asia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Hinduism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675 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690.1 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2.24%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15 </a:t>
                      </a:r>
                    </a:p>
                  </a:txBody>
                  <a:tcPr marL="66675" marR="66675">
                    <a:lnL>
                      <a:noFill/>
                    </a:lnL>
                    <a:lnR>
                      <a:noFill/>
                    </a:lnR>
                    <a:lnT>
                      <a:noFill/>
                    </a:lnT>
                    <a:lnB>
                      <a:noFill/>
                    </a:lnB>
                    <a:noFill/>
                  </a:tcPr>
                </a:tc>
                <a:tc>
                  <a:txBody>
                    <a:bodyPr/>
                    <a:lstStyle/>
                    <a:p>
                      <a:pPr algn="r" rtl="0" fontAlgn="base">
                        <a:lnSpc>
                          <a:spcPts val="2775"/>
                        </a:lnSpc>
                        <a:buNone/>
                      </a:pPr>
                      <a:r>
                        <a:rPr lang="en-US" sz="2000" dirty="0">
                          <a:effectLst/>
                          <a:latin typeface="Times New Roman"/>
                        </a:rPr>
                        <a:t>7 </a:t>
                      </a:r>
                    </a:p>
                  </a:txBody>
                  <a:tcPr marL="66675" marR="66675">
                    <a:lnL>
                      <a:noFill/>
                    </a:lnL>
                    <a:lnR>
                      <a:noFill/>
                    </a:lnR>
                    <a:lnT>
                      <a:noFill/>
                    </a:lnT>
                    <a:lnB>
                      <a:noFill/>
                    </a:lnB>
                    <a:noFill/>
                  </a:tcPr>
                </a:tc>
                <a:extLst>
                  <a:ext uri="{0D108BD9-81ED-4DB2-BD59-A6C34878D82A}">
                    <a16:rowId xmlns:a16="http://schemas.microsoft.com/office/drawing/2014/main" val="1875304693"/>
                  </a:ext>
                </a:extLst>
              </a:tr>
            </a:tbl>
          </a:graphicData>
        </a:graphic>
      </p:graphicFrame>
      <p:sp>
        <p:nvSpPr>
          <p:cNvPr id="11" name="TextBox 10">
            <a:extLst>
              <a:ext uri="{FF2B5EF4-FFF2-40B4-BE49-F238E27FC236}">
                <a16:creationId xmlns:a16="http://schemas.microsoft.com/office/drawing/2014/main" id="{BC5B9819-A011-47D5-5E98-B540613699D0}"/>
              </a:ext>
            </a:extLst>
          </p:cNvPr>
          <p:cNvSpPr txBox="1"/>
          <p:nvPr/>
        </p:nvSpPr>
        <p:spPr>
          <a:xfrm>
            <a:off x="596397" y="26092158"/>
            <a:ext cx="15362755" cy="4030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Table 1.  Regional Population Changes 2010-2023. Sources: UNDESA (2024), Pew (2022)</a:t>
            </a:r>
          </a:p>
          <a:p>
            <a:endParaRPr lang="en-US" sz="2400" dirty="0">
              <a:latin typeface="Montserrat Light"/>
              <a:cs typeface="Times New Roman"/>
            </a:endParaRPr>
          </a:p>
          <a:p>
            <a:pPr algn="just">
              <a:lnSpc>
                <a:spcPct val="150000"/>
              </a:lnSpc>
            </a:pPr>
            <a:r>
              <a:rPr lang="en-US" sz="2400" dirty="0">
                <a:latin typeface="Montserrat Light"/>
                <a:cs typeface="Times New Roman"/>
              </a:rPr>
              <a:t> 	Pew (2009) states that Islam has the highest fertility rates (avg = 3.1) of all other religions and the global average (avg = 2.5). These trends were reflected in the findings shown in Table 1, where Christian dominated regions had lower birth rates than Muslim dominated regions. Death rates did not vary drastically between regions. </a:t>
            </a:r>
          </a:p>
          <a:p>
            <a:pPr>
              <a:lnSpc>
                <a:spcPct val="150000"/>
              </a:lnSpc>
            </a:pPr>
            <a:endParaRPr lang="en-US" sz="2400" dirty="0">
              <a:latin typeface="Montserrat Light"/>
              <a:cs typeface="Times New Roman"/>
            </a:endParaRPr>
          </a:p>
          <a:p>
            <a:pPr>
              <a:lnSpc>
                <a:spcPct val="150000"/>
              </a:lnSpc>
            </a:pPr>
            <a:r>
              <a:rPr lang="en-US" sz="2400" dirty="0">
                <a:latin typeface="Montserrat Light"/>
                <a:cs typeface="Times New Roman"/>
              </a:rPr>
              <a:t> </a:t>
            </a:r>
          </a:p>
        </p:txBody>
      </p:sp>
      <p:sp>
        <p:nvSpPr>
          <p:cNvPr id="3" name="TextBox 2">
            <a:extLst>
              <a:ext uri="{FF2B5EF4-FFF2-40B4-BE49-F238E27FC236}">
                <a16:creationId xmlns:a16="http://schemas.microsoft.com/office/drawing/2014/main" id="{127F4B5B-9BD9-0320-90FC-81E5FF9D9460}"/>
              </a:ext>
            </a:extLst>
          </p:cNvPr>
          <p:cNvSpPr txBox="1"/>
          <p:nvPr/>
        </p:nvSpPr>
        <p:spPr>
          <a:xfrm>
            <a:off x="520699" y="32784424"/>
            <a:ext cx="15477587"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latin typeface="Times New Roman"/>
              <a:cs typeface="Times New Roman"/>
            </a:endParaRPr>
          </a:p>
          <a:p>
            <a:r>
              <a:rPr lang="en-US" sz="2000" dirty="0">
                <a:latin typeface="Times New Roman"/>
                <a:cs typeface="Times New Roman"/>
              </a:rPr>
              <a:t>Table 2. Most common migrant destinations.  Sources: Pew (2022), IOM (2024)</a:t>
            </a:r>
          </a:p>
          <a:p>
            <a:endParaRPr lang="en-US" sz="2400" dirty="0">
              <a:latin typeface="Montserrat Light"/>
              <a:cs typeface="Times New Roman"/>
            </a:endParaRPr>
          </a:p>
          <a:p>
            <a:pPr algn="just">
              <a:lnSpc>
                <a:spcPct val="150000"/>
              </a:lnSpc>
            </a:pPr>
            <a:r>
              <a:rPr lang="en-US" sz="2400" dirty="0">
                <a:latin typeface="Montserrat Light"/>
                <a:cs typeface="Times New Roman"/>
              </a:rPr>
              <a:t>	According to the IOM Global Migration Report (2024), in 2010 there were approximately  221 million international migrants worldwide, and by 2020 that number had increased to 281 million. In the years leading up to 2050 it was predicted that the Muslim population with decrease in the Asian Pacific due to immigration and North America, Europe, and Sub Saharan Africa  can expect an increase in their Muslim populations (Pew, 2022)</a:t>
            </a:r>
          </a:p>
          <a:p>
            <a:endParaRPr lang="en-US" sz="2400" dirty="0">
              <a:latin typeface="Montserrat Light"/>
            </a:endParaRPr>
          </a:p>
        </p:txBody>
      </p:sp>
      <p:graphicFrame>
        <p:nvGraphicFramePr>
          <p:cNvPr id="10" name="Table 9">
            <a:extLst>
              <a:ext uri="{FF2B5EF4-FFF2-40B4-BE49-F238E27FC236}">
                <a16:creationId xmlns:a16="http://schemas.microsoft.com/office/drawing/2014/main" id="{6AF4E049-E051-0788-2C3C-4A803836E8E0}"/>
              </a:ext>
            </a:extLst>
          </p:cNvPr>
          <p:cNvGraphicFramePr>
            <a:graphicFrameLocks noGrp="1"/>
          </p:cNvGraphicFramePr>
          <p:nvPr>
            <p:extLst>
              <p:ext uri="{D42A27DB-BD31-4B8C-83A1-F6EECF244321}">
                <p14:modId xmlns:p14="http://schemas.microsoft.com/office/powerpoint/2010/main" val="504233092"/>
              </p:ext>
            </p:extLst>
          </p:nvPr>
        </p:nvGraphicFramePr>
        <p:xfrm>
          <a:off x="642818" y="29063554"/>
          <a:ext cx="15273227" cy="3696720"/>
        </p:xfrm>
        <a:graphic>
          <a:graphicData uri="http://schemas.openxmlformats.org/drawingml/2006/table">
            <a:tbl>
              <a:tblPr bandRow="1">
                <a:tableStyleId>{5C22544A-7EE6-4342-B048-85BDC9FD1C3A}</a:tableStyleId>
              </a:tblPr>
              <a:tblGrid>
                <a:gridCol w="4202789">
                  <a:extLst>
                    <a:ext uri="{9D8B030D-6E8A-4147-A177-3AD203B41FA5}">
                      <a16:colId xmlns:a16="http://schemas.microsoft.com/office/drawing/2014/main" val="2718550384"/>
                    </a:ext>
                  </a:extLst>
                </a:gridCol>
                <a:gridCol w="2206460">
                  <a:extLst>
                    <a:ext uri="{9D8B030D-6E8A-4147-A177-3AD203B41FA5}">
                      <a16:colId xmlns:a16="http://schemas.microsoft.com/office/drawing/2014/main" val="2792776748"/>
                    </a:ext>
                  </a:extLst>
                </a:gridCol>
                <a:gridCol w="2416602">
                  <a:extLst>
                    <a:ext uri="{9D8B030D-6E8A-4147-A177-3AD203B41FA5}">
                      <a16:colId xmlns:a16="http://schemas.microsoft.com/office/drawing/2014/main" val="1127593037"/>
                    </a:ext>
                  </a:extLst>
                </a:gridCol>
                <a:gridCol w="2731811">
                  <a:extLst>
                    <a:ext uri="{9D8B030D-6E8A-4147-A177-3AD203B41FA5}">
                      <a16:colId xmlns:a16="http://schemas.microsoft.com/office/drawing/2014/main" val="863871787"/>
                    </a:ext>
                  </a:extLst>
                </a:gridCol>
                <a:gridCol w="3715565">
                  <a:extLst>
                    <a:ext uri="{9D8B030D-6E8A-4147-A177-3AD203B41FA5}">
                      <a16:colId xmlns:a16="http://schemas.microsoft.com/office/drawing/2014/main" val="1350826352"/>
                    </a:ext>
                  </a:extLst>
                </a:gridCol>
              </a:tblGrid>
              <a:tr h="675836">
                <a:tc>
                  <a:txBody>
                    <a:bodyPr/>
                    <a:lstStyle/>
                    <a:p>
                      <a:pPr rtl="0" fontAlgn="base">
                        <a:lnSpc>
                          <a:spcPts val="2775"/>
                        </a:lnSpc>
                        <a:buNone/>
                      </a:pPr>
                      <a:r>
                        <a:rPr lang="en-US" sz="2000" b="1">
                          <a:effectLst/>
                          <a:latin typeface="Times New Roman"/>
                        </a:rPr>
                        <a:t>Most Common Migrant Designation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Dominant Religion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Percent Muslim (2010)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Percent Christian (2010) </a:t>
                      </a:r>
                    </a:p>
                  </a:txBody>
                  <a:tcPr marL="66675" marR="66675">
                    <a:lnL>
                      <a:noFill/>
                    </a:lnL>
                    <a:lnR>
                      <a:noFill/>
                    </a:lnR>
                    <a:lnT>
                      <a:noFill/>
                    </a:lnT>
                    <a:lnB>
                      <a:noFill/>
                    </a:lnB>
                    <a:noFill/>
                  </a:tcPr>
                </a:tc>
                <a:tc>
                  <a:txBody>
                    <a:bodyPr/>
                    <a:lstStyle/>
                    <a:p>
                      <a:pPr rtl="0" fontAlgn="base">
                        <a:lnSpc>
                          <a:spcPts val="2775"/>
                        </a:lnSpc>
                        <a:buNone/>
                      </a:pPr>
                      <a:r>
                        <a:rPr lang="en-US" sz="2000" b="1">
                          <a:effectLst/>
                          <a:latin typeface="Times New Roman"/>
                        </a:rPr>
                        <a:t>Approx. Number of Immigrants in 2020 (million) </a:t>
                      </a:r>
                    </a:p>
                  </a:txBody>
                  <a:tcPr marL="66675" marR="66675">
                    <a:lnL>
                      <a:noFill/>
                    </a:lnL>
                    <a:lnR>
                      <a:noFill/>
                    </a:lnR>
                    <a:lnT>
                      <a:noFill/>
                    </a:lnT>
                    <a:lnB>
                      <a:noFill/>
                    </a:lnB>
                    <a:noFill/>
                  </a:tcPr>
                </a:tc>
                <a:extLst>
                  <a:ext uri="{0D108BD9-81ED-4DB2-BD59-A6C34878D82A}">
                    <a16:rowId xmlns:a16="http://schemas.microsoft.com/office/drawing/2014/main" val="1056961328"/>
                  </a:ext>
                </a:extLst>
              </a:tr>
              <a:tr h="245758">
                <a:tc>
                  <a:txBody>
                    <a:bodyPr/>
                    <a:lstStyle/>
                    <a:p>
                      <a:pPr rtl="0" fontAlgn="base">
                        <a:lnSpc>
                          <a:spcPts val="2775"/>
                        </a:lnSpc>
                        <a:buNone/>
                      </a:pPr>
                      <a:r>
                        <a:rPr lang="en-US" sz="2000" b="0">
                          <a:effectLst/>
                          <a:latin typeface="Times New Roman"/>
                        </a:rPr>
                        <a:t>United States of America</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78.30%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0.90%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25 </a:t>
                      </a:r>
                    </a:p>
                  </a:txBody>
                  <a:tcPr marL="66675" marR="66675">
                    <a:lnL>
                      <a:noFill/>
                    </a:lnL>
                    <a:lnR>
                      <a:noFill/>
                    </a:lnR>
                    <a:lnT>
                      <a:noFill/>
                    </a:lnT>
                    <a:lnB>
                      <a:noFill/>
                    </a:lnB>
                    <a:noFill/>
                  </a:tcPr>
                </a:tc>
                <a:extLst>
                  <a:ext uri="{0D108BD9-81ED-4DB2-BD59-A6C34878D82A}">
                    <a16:rowId xmlns:a16="http://schemas.microsoft.com/office/drawing/2014/main" val="952950443"/>
                  </a:ext>
                </a:extLst>
              </a:tr>
              <a:tr h="245758">
                <a:tc>
                  <a:txBody>
                    <a:bodyPr/>
                    <a:lstStyle/>
                    <a:p>
                      <a:pPr rtl="0" fontAlgn="base">
                        <a:lnSpc>
                          <a:spcPts val="2775"/>
                        </a:lnSpc>
                        <a:buNone/>
                      </a:pPr>
                      <a:r>
                        <a:rPr lang="en-US" sz="2000" b="0">
                          <a:effectLst/>
                          <a:latin typeface="Times New Roman"/>
                        </a:rPr>
                        <a:t>Germany</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5.80%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68.70%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15 </a:t>
                      </a:r>
                    </a:p>
                  </a:txBody>
                  <a:tcPr marL="66675" marR="66675">
                    <a:lnL>
                      <a:noFill/>
                    </a:lnL>
                    <a:lnR>
                      <a:noFill/>
                    </a:lnR>
                    <a:lnT>
                      <a:noFill/>
                    </a:lnT>
                    <a:lnB>
                      <a:noFill/>
                    </a:lnB>
                    <a:noFill/>
                  </a:tcPr>
                </a:tc>
                <a:extLst>
                  <a:ext uri="{0D108BD9-81ED-4DB2-BD59-A6C34878D82A}">
                    <a16:rowId xmlns:a16="http://schemas.microsoft.com/office/drawing/2014/main" val="3303918453"/>
                  </a:ext>
                </a:extLst>
              </a:tr>
              <a:tr h="245758">
                <a:tc>
                  <a:txBody>
                    <a:bodyPr/>
                    <a:lstStyle/>
                    <a:p>
                      <a:pPr rtl="0" fontAlgn="base">
                        <a:lnSpc>
                          <a:spcPts val="2775"/>
                        </a:lnSpc>
                        <a:buNone/>
                      </a:pPr>
                      <a:r>
                        <a:rPr lang="en-US" sz="2000" b="0">
                          <a:effectLst/>
                          <a:latin typeface="Times New Roman"/>
                        </a:rPr>
                        <a:t>Saudia Arabia</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Islam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4.40%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93.00%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13 </a:t>
                      </a:r>
                    </a:p>
                  </a:txBody>
                  <a:tcPr marL="66675" marR="66675">
                    <a:lnL>
                      <a:noFill/>
                    </a:lnL>
                    <a:lnR>
                      <a:noFill/>
                    </a:lnR>
                    <a:lnT>
                      <a:noFill/>
                    </a:lnT>
                    <a:lnB>
                      <a:noFill/>
                    </a:lnB>
                    <a:noFill/>
                  </a:tcPr>
                </a:tc>
                <a:extLst>
                  <a:ext uri="{0D108BD9-81ED-4DB2-BD59-A6C34878D82A}">
                    <a16:rowId xmlns:a16="http://schemas.microsoft.com/office/drawing/2014/main" val="2175201415"/>
                  </a:ext>
                </a:extLst>
              </a:tr>
              <a:tr h="245758">
                <a:tc>
                  <a:txBody>
                    <a:bodyPr/>
                    <a:lstStyle/>
                    <a:p>
                      <a:pPr rtl="0" fontAlgn="base">
                        <a:lnSpc>
                          <a:spcPts val="2775"/>
                        </a:lnSpc>
                        <a:buNone/>
                      </a:pPr>
                      <a:r>
                        <a:rPr lang="en-US" sz="2000" b="0">
                          <a:effectLst/>
                          <a:latin typeface="Times New Roman"/>
                        </a:rPr>
                        <a:t>Russian Federation </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10.00%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73.30%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12 </a:t>
                      </a:r>
                    </a:p>
                  </a:txBody>
                  <a:tcPr marL="66675" marR="66675">
                    <a:lnL>
                      <a:noFill/>
                    </a:lnL>
                    <a:lnR>
                      <a:noFill/>
                    </a:lnR>
                    <a:lnT>
                      <a:noFill/>
                    </a:lnT>
                    <a:lnB>
                      <a:noFill/>
                    </a:lnB>
                    <a:noFill/>
                  </a:tcPr>
                </a:tc>
                <a:extLst>
                  <a:ext uri="{0D108BD9-81ED-4DB2-BD59-A6C34878D82A}">
                    <a16:rowId xmlns:a16="http://schemas.microsoft.com/office/drawing/2014/main" val="707040189"/>
                  </a:ext>
                </a:extLst>
              </a:tr>
              <a:tr h="245758">
                <a:tc>
                  <a:txBody>
                    <a:bodyPr/>
                    <a:lstStyle/>
                    <a:p>
                      <a:pPr rtl="0" fontAlgn="base">
                        <a:lnSpc>
                          <a:spcPts val="2775"/>
                        </a:lnSpc>
                        <a:buNone/>
                      </a:pPr>
                      <a:r>
                        <a:rPr lang="en-US" sz="2000" b="0">
                          <a:effectLst/>
                          <a:latin typeface="Times New Roman"/>
                        </a:rPr>
                        <a:t>United Kingdom</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4.40%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71.10%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9 </a:t>
                      </a:r>
                    </a:p>
                  </a:txBody>
                  <a:tcPr marL="66675" marR="66675">
                    <a:lnL>
                      <a:noFill/>
                    </a:lnL>
                    <a:lnR>
                      <a:noFill/>
                    </a:lnR>
                    <a:lnT>
                      <a:noFill/>
                    </a:lnT>
                    <a:lnB>
                      <a:noFill/>
                    </a:lnB>
                    <a:noFill/>
                  </a:tcPr>
                </a:tc>
                <a:extLst>
                  <a:ext uri="{0D108BD9-81ED-4DB2-BD59-A6C34878D82A}">
                    <a16:rowId xmlns:a16="http://schemas.microsoft.com/office/drawing/2014/main" val="451661102"/>
                  </a:ext>
                </a:extLst>
              </a:tr>
              <a:tr h="245758">
                <a:tc>
                  <a:txBody>
                    <a:bodyPr/>
                    <a:lstStyle/>
                    <a:p>
                      <a:pPr rtl="0" fontAlgn="base">
                        <a:lnSpc>
                          <a:spcPts val="2775"/>
                        </a:lnSpc>
                        <a:buNone/>
                      </a:pPr>
                      <a:r>
                        <a:rPr lang="en-US" sz="2000" b="0">
                          <a:effectLst/>
                          <a:latin typeface="Times New Roman"/>
                        </a:rPr>
                        <a:t>United Arab Emirates</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Islam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76.90%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12.60%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9 </a:t>
                      </a:r>
                    </a:p>
                  </a:txBody>
                  <a:tcPr marL="66675" marR="66675">
                    <a:lnL>
                      <a:noFill/>
                    </a:lnL>
                    <a:lnR>
                      <a:noFill/>
                    </a:lnR>
                    <a:lnT>
                      <a:noFill/>
                    </a:lnT>
                    <a:lnB>
                      <a:noFill/>
                    </a:lnB>
                    <a:noFill/>
                  </a:tcPr>
                </a:tc>
                <a:extLst>
                  <a:ext uri="{0D108BD9-81ED-4DB2-BD59-A6C34878D82A}">
                    <a16:rowId xmlns:a16="http://schemas.microsoft.com/office/drawing/2014/main" val="3708934021"/>
                  </a:ext>
                </a:extLst>
              </a:tr>
              <a:tr h="245758">
                <a:tc>
                  <a:txBody>
                    <a:bodyPr/>
                    <a:lstStyle/>
                    <a:p>
                      <a:pPr rtl="0" fontAlgn="base">
                        <a:lnSpc>
                          <a:spcPts val="2775"/>
                        </a:lnSpc>
                        <a:buNone/>
                      </a:pPr>
                      <a:r>
                        <a:rPr lang="en-US" sz="2000" b="0">
                          <a:effectLst/>
                          <a:latin typeface="Times New Roman"/>
                        </a:rPr>
                        <a:t>France</a:t>
                      </a:r>
                      <a:r>
                        <a:rPr lang="en-US" sz="2000" b="1">
                          <a:effectLst/>
                          <a:latin typeface="Times New Roman"/>
                        </a:rPr>
                        <a:t> </a:t>
                      </a:r>
                    </a:p>
                  </a:txBody>
                  <a:tcPr marL="66675" marR="66675">
                    <a:lnL>
                      <a:noFill/>
                    </a:lnL>
                    <a:lnR>
                      <a:noFill/>
                    </a:lnR>
                    <a:lnT>
                      <a:noFill/>
                    </a:lnT>
                    <a:lnB>
                      <a:noFill/>
                    </a:lnB>
                    <a:noFill/>
                  </a:tcPr>
                </a:tc>
                <a:tc>
                  <a:txBody>
                    <a:bodyPr/>
                    <a:lstStyle/>
                    <a:p>
                      <a:pPr rtl="0" fontAlgn="base">
                        <a:lnSpc>
                          <a:spcPts val="2775"/>
                        </a:lnSpc>
                        <a:buNone/>
                      </a:pPr>
                      <a:r>
                        <a:rPr lang="en-US" sz="2000">
                          <a:effectLst/>
                          <a:latin typeface="Times New Roman"/>
                        </a:rPr>
                        <a:t>Christianity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7.50% </a:t>
                      </a:r>
                    </a:p>
                  </a:txBody>
                  <a:tcPr marL="66675" marR="66675">
                    <a:lnL>
                      <a:noFill/>
                    </a:lnL>
                    <a:lnR>
                      <a:noFill/>
                    </a:lnR>
                    <a:lnT>
                      <a:noFill/>
                    </a:lnT>
                    <a:lnB>
                      <a:noFill/>
                    </a:lnB>
                    <a:noFill/>
                  </a:tcPr>
                </a:tc>
                <a:tc>
                  <a:txBody>
                    <a:bodyPr/>
                    <a:lstStyle/>
                    <a:p>
                      <a:pPr algn="r" rtl="0" fontAlgn="base">
                        <a:lnSpc>
                          <a:spcPts val="2775"/>
                        </a:lnSpc>
                        <a:buNone/>
                      </a:pPr>
                      <a:r>
                        <a:rPr lang="en-US" sz="2000">
                          <a:effectLst/>
                          <a:latin typeface="Times New Roman"/>
                        </a:rPr>
                        <a:t>63.00% </a:t>
                      </a:r>
                    </a:p>
                  </a:txBody>
                  <a:tcPr marL="66675" marR="66675">
                    <a:lnL>
                      <a:noFill/>
                    </a:lnL>
                    <a:lnR>
                      <a:noFill/>
                    </a:lnR>
                    <a:lnT>
                      <a:noFill/>
                    </a:lnT>
                    <a:lnB>
                      <a:noFill/>
                    </a:lnB>
                    <a:noFill/>
                  </a:tcPr>
                </a:tc>
                <a:tc>
                  <a:txBody>
                    <a:bodyPr/>
                    <a:lstStyle/>
                    <a:p>
                      <a:pPr algn="r" rtl="0" fontAlgn="base">
                        <a:lnSpc>
                          <a:spcPts val="2775"/>
                        </a:lnSpc>
                        <a:buNone/>
                      </a:pPr>
                      <a:r>
                        <a:rPr lang="en-US" sz="2000" dirty="0">
                          <a:effectLst/>
                          <a:latin typeface="Times New Roman"/>
                        </a:rPr>
                        <a:t>8 </a:t>
                      </a:r>
                    </a:p>
                  </a:txBody>
                  <a:tcPr marL="66675" marR="66675">
                    <a:lnL>
                      <a:noFill/>
                    </a:lnL>
                    <a:lnR>
                      <a:noFill/>
                    </a:lnR>
                    <a:lnT>
                      <a:noFill/>
                    </a:lnT>
                    <a:lnB>
                      <a:noFill/>
                    </a:lnB>
                    <a:noFill/>
                  </a:tcPr>
                </a:tc>
                <a:extLst>
                  <a:ext uri="{0D108BD9-81ED-4DB2-BD59-A6C34878D82A}">
                    <a16:rowId xmlns:a16="http://schemas.microsoft.com/office/drawing/2014/main" val="65440308"/>
                  </a:ext>
                </a:extLst>
              </a:tr>
            </a:tbl>
          </a:graphicData>
        </a:graphic>
      </p:graphicFrame>
      <p:graphicFrame>
        <p:nvGraphicFramePr>
          <p:cNvPr id="13" name="Table 12">
            <a:extLst>
              <a:ext uri="{FF2B5EF4-FFF2-40B4-BE49-F238E27FC236}">
                <a16:creationId xmlns:a16="http://schemas.microsoft.com/office/drawing/2014/main" id="{62C46E12-AE9C-AD44-553D-A345DDCDF290}"/>
              </a:ext>
            </a:extLst>
          </p:cNvPr>
          <p:cNvGraphicFramePr>
            <a:graphicFrameLocks noGrp="1"/>
          </p:cNvGraphicFramePr>
          <p:nvPr>
            <p:extLst>
              <p:ext uri="{D42A27DB-BD31-4B8C-83A1-F6EECF244321}">
                <p14:modId xmlns:p14="http://schemas.microsoft.com/office/powerpoint/2010/main" val="2639412377"/>
              </p:ext>
            </p:extLst>
          </p:nvPr>
        </p:nvGraphicFramePr>
        <p:xfrm>
          <a:off x="746115" y="36968629"/>
          <a:ext cx="15253616" cy="4236720"/>
        </p:xfrm>
        <a:graphic>
          <a:graphicData uri="http://schemas.openxmlformats.org/drawingml/2006/table">
            <a:tbl>
              <a:tblPr bandRow="1">
                <a:tableStyleId>{5C22544A-7EE6-4342-B048-85BDC9FD1C3A}</a:tableStyleId>
              </a:tblPr>
              <a:tblGrid>
                <a:gridCol w="2997584">
                  <a:extLst>
                    <a:ext uri="{9D8B030D-6E8A-4147-A177-3AD203B41FA5}">
                      <a16:colId xmlns:a16="http://schemas.microsoft.com/office/drawing/2014/main" val="3651251452"/>
                    </a:ext>
                  </a:extLst>
                </a:gridCol>
                <a:gridCol w="1735442">
                  <a:extLst>
                    <a:ext uri="{9D8B030D-6E8A-4147-A177-3AD203B41FA5}">
                      <a16:colId xmlns:a16="http://schemas.microsoft.com/office/drawing/2014/main" val="4168247165"/>
                    </a:ext>
                  </a:extLst>
                </a:gridCol>
                <a:gridCol w="1577675">
                  <a:extLst>
                    <a:ext uri="{9D8B030D-6E8A-4147-A177-3AD203B41FA5}">
                      <a16:colId xmlns:a16="http://schemas.microsoft.com/office/drawing/2014/main" val="2601437766"/>
                    </a:ext>
                  </a:extLst>
                </a:gridCol>
                <a:gridCol w="1972095">
                  <a:extLst>
                    <a:ext uri="{9D8B030D-6E8A-4147-A177-3AD203B41FA5}">
                      <a16:colId xmlns:a16="http://schemas.microsoft.com/office/drawing/2014/main" val="3478852131"/>
                    </a:ext>
                  </a:extLst>
                </a:gridCol>
                <a:gridCol w="3485410">
                  <a:extLst>
                    <a:ext uri="{9D8B030D-6E8A-4147-A177-3AD203B41FA5}">
                      <a16:colId xmlns:a16="http://schemas.microsoft.com/office/drawing/2014/main" val="3337882933"/>
                    </a:ext>
                  </a:extLst>
                </a:gridCol>
                <a:gridCol w="3485410">
                  <a:extLst>
                    <a:ext uri="{9D8B030D-6E8A-4147-A177-3AD203B41FA5}">
                      <a16:colId xmlns:a16="http://schemas.microsoft.com/office/drawing/2014/main" val="224684211"/>
                    </a:ext>
                  </a:extLst>
                </a:gridCol>
              </a:tblGrid>
              <a:tr h="190500">
                <a:tc>
                  <a:txBody>
                    <a:bodyPr/>
                    <a:lstStyle/>
                    <a:p>
                      <a:pPr rtl="0" fontAlgn="base">
                        <a:lnSpc>
                          <a:spcPts val="2325"/>
                        </a:lnSpc>
                        <a:buNone/>
                      </a:pPr>
                      <a:r>
                        <a:rPr lang="en-US" sz="2000" b="1">
                          <a:effectLst/>
                          <a:latin typeface="Times New Roman"/>
                        </a:rPr>
                        <a:t>Most Common Origin Country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b="1">
                          <a:effectLst/>
                          <a:latin typeface="Times New Roman"/>
                        </a:rPr>
                        <a:t>Dominant Religion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b="1">
                          <a:effectLst/>
                          <a:latin typeface="Times New Roman"/>
                        </a:rPr>
                        <a:t>Percent Muslim (2010)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b="1">
                          <a:effectLst/>
                          <a:latin typeface="Times New Roman"/>
                        </a:rPr>
                        <a:t>Percent Christian (2010)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b="1">
                          <a:effectLst/>
                          <a:latin typeface="Times New Roman"/>
                        </a:rPr>
                        <a:t>Approx. Number of Emigrants in 2020 (million) </a:t>
                      </a:r>
                      <a:endParaRPr lang="en-US" b="1">
                        <a:effectLst/>
                        <a:latin typeface="Times New Roman"/>
                      </a:endParaRPr>
                    </a:p>
                  </a:txBody>
                  <a:tcPr marL="66675" marR="66675">
                    <a:lnL>
                      <a:noFill/>
                    </a:lnL>
                    <a:lnR>
                      <a:noFill/>
                    </a:lnR>
                    <a:lnT>
                      <a:noFill/>
                    </a:lnT>
                    <a:lnB>
                      <a:noFill/>
                    </a:lnB>
                    <a:noFill/>
                  </a:tcPr>
                </a:tc>
                <a:tc>
                  <a:txBody>
                    <a:bodyPr/>
                    <a:lstStyle/>
                    <a:p>
                      <a:pPr lvl="0">
                        <a:lnSpc>
                          <a:spcPts val="2325"/>
                        </a:lnSpc>
                        <a:buNone/>
                      </a:pPr>
                      <a:endParaRPr lang="en-US" sz="2000" b="1">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2072870329"/>
                  </a:ext>
                </a:extLst>
              </a:tr>
              <a:tr h="190500">
                <a:tc>
                  <a:txBody>
                    <a:bodyPr/>
                    <a:lstStyle/>
                    <a:p>
                      <a:pPr rtl="0" fontAlgn="base">
                        <a:lnSpc>
                          <a:spcPts val="2325"/>
                        </a:lnSpc>
                        <a:buNone/>
                      </a:pPr>
                      <a:r>
                        <a:rPr lang="en-US" sz="2000" b="0">
                          <a:effectLst/>
                          <a:latin typeface="Times New Roman"/>
                        </a:rPr>
                        <a:t>India </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Hinduism (79.5%)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14.40%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2.50%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18 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1452352887"/>
                  </a:ext>
                </a:extLst>
              </a:tr>
              <a:tr h="190500">
                <a:tc>
                  <a:txBody>
                    <a:bodyPr/>
                    <a:lstStyle/>
                    <a:p>
                      <a:pPr rtl="0" fontAlgn="base">
                        <a:lnSpc>
                          <a:spcPts val="2325"/>
                        </a:lnSpc>
                        <a:buNone/>
                      </a:pPr>
                      <a:r>
                        <a:rPr lang="en-US" sz="2000" b="0">
                          <a:effectLst/>
                          <a:latin typeface="Times New Roman"/>
                        </a:rPr>
                        <a:t>Mexico</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Christianity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&lt;0.1%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95.10%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11 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3523071355"/>
                  </a:ext>
                </a:extLst>
              </a:tr>
              <a:tr h="190500">
                <a:tc>
                  <a:txBody>
                    <a:bodyPr/>
                    <a:lstStyle/>
                    <a:p>
                      <a:pPr rtl="0" fontAlgn="base">
                        <a:lnSpc>
                          <a:spcPts val="2325"/>
                        </a:lnSpc>
                        <a:buNone/>
                      </a:pPr>
                      <a:r>
                        <a:rPr lang="en-US" sz="2000" b="0">
                          <a:effectLst/>
                          <a:latin typeface="Times New Roman"/>
                        </a:rPr>
                        <a:t>Russian Federation</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Christianity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10.00%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73.30%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11 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2447167293"/>
                  </a:ext>
                </a:extLst>
              </a:tr>
              <a:tr h="190500">
                <a:tc>
                  <a:txBody>
                    <a:bodyPr/>
                    <a:lstStyle/>
                    <a:p>
                      <a:pPr rtl="0" fontAlgn="base">
                        <a:lnSpc>
                          <a:spcPts val="2325"/>
                        </a:lnSpc>
                        <a:buNone/>
                      </a:pPr>
                      <a:r>
                        <a:rPr lang="en-US" sz="2000" b="0">
                          <a:effectLst/>
                          <a:latin typeface="Times New Roman"/>
                        </a:rPr>
                        <a:t>China</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Unaffiliated (52.2%)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1.80%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5.10%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10 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921362465"/>
                  </a:ext>
                </a:extLst>
              </a:tr>
              <a:tr h="190500">
                <a:tc>
                  <a:txBody>
                    <a:bodyPr/>
                    <a:lstStyle/>
                    <a:p>
                      <a:pPr rtl="0" fontAlgn="base">
                        <a:lnSpc>
                          <a:spcPts val="2325"/>
                        </a:lnSpc>
                        <a:buNone/>
                      </a:pPr>
                      <a:r>
                        <a:rPr lang="en-US" sz="2000" b="0">
                          <a:effectLst/>
                          <a:latin typeface="Times New Roman"/>
                        </a:rPr>
                        <a:t>Syrian Arab Republic</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Islam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92.80%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5.20%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9 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2429243259"/>
                  </a:ext>
                </a:extLst>
              </a:tr>
              <a:tr h="190500">
                <a:tc>
                  <a:txBody>
                    <a:bodyPr/>
                    <a:lstStyle/>
                    <a:p>
                      <a:pPr rtl="0" fontAlgn="base">
                        <a:lnSpc>
                          <a:spcPts val="2325"/>
                        </a:lnSpc>
                        <a:buNone/>
                      </a:pPr>
                      <a:r>
                        <a:rPr lang="en-US" sz="2000" b="0">
                          <a:effectLst/>
                          <a:latin typeface="Times New Roman"/>
                        </a:rPr>
                        <a:t>Bangladesh </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Islam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89.80%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0.20%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8 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3533104326"/>
                  </a:ext>
                </a:extLst>
              </a:tr>
              <a:tr h="190500">
                <a:tc>
                  <a:txBody>
                    <a:bodyPr/>
                    <a:lstStyle/>
                    <a:p>
                      <a:pPr rtl="0" fontAlgn="base">
                        <a:lnSpc>
                          <a:spcPts val="2325"/>
                        </a:lnSpc>
                        <a:buNone/>
                      </a:pPr>
                      <a:r>
                        <a:rPr lang="en-US" sz="2000" b="0">
                          <a:effectLst/>
                          <a:latin typeface="Times New Roman"/>
                        </a:rPr>
                        <a:t>Pakistan</a:t>
                      </a:r>
                      <a:r>
                        <a:rPr lang="en-US" sz="2000" b="1">
                          <a:effectLst/>
                          <a:latin typeface="Times New Roman"/>
                        </a:rPr>
                        <a:t> </a:t>
                      </a:r>
                      <a:endParaRPr lang="en-US" b="1">
                        <a:effectLst/>
                        <a:latin typeface="Times New Roman"/>
                      </a:endParaRPr>
                    </a:p>
                  </a:txBody>
                  <a:tcPr marL="66675" marR="66675">
                    <a:lnL>
                      <a:noFill/>
                    </a:lnL>
                    <a:lnR>
                      <a:noFill/>
                    </a:lnR>
                    <a:lnT>
                      <a:noFill/>
                    </a:lnT>
                    <a:lnB>
                      <a:noFill/>
                    </a:lnB>
                    <a:noFill/>
                  </a:tcPr>
                </a:tc>
                <a:tc>
                  <a:txBody>
                    <a:bodyPr/>
                    <a:lstStyle/>
                    <a:p>
                      <a:pPr rtl="0" fontAlgn="base">
                        <a:lnSpc>
                          <a:spcPts val="2325"/>
                        </a:lnSpc>
                        <a:buNone/>
                      </a:pPr>
                      <a:r>
                        <a:rPr lang="en-US" sz="2000">
                          <a:effectLst/>
                          <a:latin typeface="Times New Roman"/>
                        </a:rPr>
                        <a:t>Islam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96.40%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a:rPr>
                        <a:t>1.60% </a:t>
                      </a:r>
                      <a:endParaRPr lang="en-US">
                        <a:effectLst/>
                        <a:latin typeface="Times New Roman"/>
                      </a:endParaRPr>
                    </a:p>
                  </a:txBody>
                  <a:tcPr marL="66675" marR="66675">
                    <a:lnL>
                      <a:noFill/>
                    </a:lnL>
                    <a:lnR>
                      <a:noFill/>
                    </a:lnR>
                    <a:lnT>
                      <a:noFill/>
                    </a:lnT>
                    <a:lnB>
                      <a:noFill/>
                    </a:lnB>
                    <a:noFill/>
                  </a:tcPr>
                </a:tc>
                <a:tc>
                  <a:txBody>
                    <a:bodyPr/>
                    <a:lstStyle/>
                    <a:p>
                      <a:pPr algn="r" rtl="0" fontAlgn="base">
                        <a:lnSpc>
                          <a:spcPts val="2325"/>
                        </a:lnSpc>
                        <a:buNone/>
                      </a:pPr>
                      <a:r>
                        <a:rPr lang="en-US" sz="2000">
                          <a:effectLst/>
                          <a:latin typeface="Times New Roman" panose="02020603050405020304" pitchFamily="18" charset="0"/>
                        </a:rPr>
                        <a:t>7 </a:t>
                      </a:r>
                      <a:endParaRPr lang="en-US">
                        <a:effectLst/>
                      </a:endParaRPr>
                    </a:p>
                  </a:txBody>
                  <a:tcPr marL="66675" marR="66675">
                    <a:lnL>
                      <a:noFill/>
                    </a:lnL>
                    <a:lnR>
                      <a:noFill/>
                    </a:lnR>
                    <a:lnT>
                      <a:noFill/>
                    </a:lnT>
                    <a:lnB>
                      <a:noFill/>
                    </a:lnB>
                    <a:noFill/>
                  </a:tcPr>
                </a:tc>
                <a:tc>
                  <a:txBody>
                    <a:bodyPr/>
                    <a:lstStyle/>
                    <a:p>
                      <a:pPr lvl="0" algn="r">
                        <a:lnSpc>
                          <a:spcPts val="2325"/>
                        </a:lnSpc>
                        <a:buNone/>
                      </a:pPr>
                      <a:endParaRPr lang="en-US" sz="2000" dirty="0">
                        <a:effectLst/>
                        <a:latin typeface="Times New Roman"/>
                      </a:endParaRPr>
                    </a:p>
                  </a:txBody>
                  <a:tcPr marL="66674" marR="66674">
                    <a:lnL w="0">
                      <a:noFill/>
                    </a:lnL>
                    <a:lnR w="0">
                      <a:noFill/>
                    </a:lnR>
                    <a:lnT w="0">
                      <a:noFill/>
                    </a:lnT>
                    <a:lnB w="0">
                      <a:noFill/>
                    </a:lnB>
                    <a:noFill/>
                  </a:tcPr>
                </a:tc>
                <a:extLst>
                  <a:ext uri="{0D108BD9-81ED-4DB2-BD59-A6C34878D82A}">
                    <a16:rowId xmlns:a16="http://schemas.microsoft.com/office/drawing/2014/main" val="1912378206"/>
                  </a:ext>
                </a:extLst>
              </a:tr>
            </a:tbl>
          </a:graphicData>
        </a:graphic>
      </p:graphicFrame>
      <p:sp>
        <p:nvSpPr>
          <p:cNvPr id="7" name="TextBox 6">
            <a:extLst>
              <a:ext uri="{FF2B5EF4-FFF2-40B4-BE49-F238E27FC236}">
                <a16:creationId xmlns:a16="http://schemas.microsoft.com/office/drawing/2014/main" id="{1818959F-3783-9D98-049D-BBC224D7BF13}"/>
              </a:ext>
            </a:extLst>
          </p:cNvPr>
          <p:cNvSpPr txBox="1"/>
          <p:nvPr/>
        </p:nvSpPr>
        <p:spPr>
          <a:xfrm>
            <a:off x="438459" y="41490543"/>
            <a:ext cx="1547758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rPr>
              <a:t>Table 3. Most common migrant countries of origin. Sources: Pew (2022), IOM (2024)</a:t>
            </a:r>
          </a:p>
          <a:p>
            <a:endParaRPr lang="en-US" sz="2000" dirty="0">
              <a:latin typeface="Times New Roman"/>
            </a:endParaRPr>
          </a:p>
          <a:p>
            <a:pPr algn="just">
              <a:lnSpc>
                <a:spcPct val="150000"/>
              </a:lnSpc>
            </a:pPr>
            <a:r>
              <a:rPr lang="en-US" sz="2400" dirty="0">
                <a:latin typeface="Montserrat Light"/>
                <a:cs typeface="Times New Roman"/>
              </a:rPr>
              <a:t>	The combination of higher birth rates and migration of Muslims to non- Muslim areas supports the growth of the overall Muslim distribution and growth of the Muslim population. </a:t>
            </a:r>
            <a:endParaRPr lang="en-US" sz="2400" dirty="0">
              <a:latin typeface="Montserrat Light"/>
            </a:endParaRPr>
          </a:p>
          <a:p>
            <a:pPr algn="l"/>
            <a:endParaRPr lang="en-US" dirty="0"/>
          </a:p>
        </p:txBody>
      </p:sp>
      <p:sp>
        <p:nvSpPr>
          <p:cNvPr id="14" name="TextBox 13">
            <a:extLst>
              <a:ext uri="{FF2B5EF4-FFF2-40B4-BE49-F238E27FC236}">
                <a16:creationId xmlns:a16="http://schemas.microsoft.com/office/drawing/2014/main" id="{04F00289-E1C3-4A40-2882-D7F96CDCDF31}"/>
              </a:ext>
            </a:extLst>
          </p:cNvPr>
          <p:cNvSpPr txBox="1"/>
          <p:nvPr/>
        </p:nvSpPr>
        <p:spPr>
          <a:xfrm>
            <a:off x="16337510" y="6160332"/>
            <a:ext cx="8650218" cy="778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solidFill>
                  <a:srgbClr val="2A2A2A"/>
                </a:solidFill>
                <a:latin typeface="Montserrat Light"/>
              </a:rPr>
              <a:t>	A religion hearth is the geographical area where religion is born and initially spreads from. Secondary hearths form when the religion divides into different denominations or traditions (Stump, 2008).</a:t>
            </a:r>
          </a:p>
          <a:p>
            <a:pPr algn="just">
              <a:lnSpc>
                <a:spcPct val="150000"/>
              </a:lnSpc>
            </a:pPr>
            <a:endParaRPr lang="en-US" sz="2400" dirty="0">
              <a:latin typeface="Montserrat Light"/>
            </a:endParaRPr>
          </a:p>
          <a:p>
            <a:pPr algn="just">
              <a:lnSpc>
                <a:spcPct val="150000"/>
              </a:lnSpc>
            </a:pPr>
            <a:r>
              <a:rPr lang="en-US" sz="2400" dirty="0">
                <a:solidFill>
                  <a:srgbClr val="2A2A2A"/>
                </a:solidFill>
                <a:latin typeface="Montserrat Light"/>
              </a:rPr>
              <a:t>	The main religious hearths in Islam are in the Hejaz  containing Mecca and Medina (Stump, 2008). All Muslims recognize these hearths and Shia Muslims recognize Kufa as a hearth as it is where Ali in 656 (est.) moved and grew the Shia community </a:t>
            </a:r>
            <a:r>
              <a:rPr lang="en-US" sz="2400" dirty="0">
                <a:solidFill>
                  <a:srgbClr val="000000"/>
                </a:solidFill>
                <a:latin typeface="Montserrat Light"/>
              </a:rPr>
              <a:t>(Jafri, 2011)</a:t>
            </a:r>
            <a:r>
              <a:rPr lang="en-US" sz="2400" dirty="0">
                <a:solidFill>
                  <a:srgbClr val="2A2A2A"/>
                </a:solidFill>
                <a:latin typeface="Montserrat Light"/>
              </a:rPr>
              <a:t>. Kufa would be considered a secondary hearth as this is an area that traditions became more distinctly divided between Sunni and Shia Islam.</a:t>
            </a:r>
            <a:endParaRPr lang="en-US" sz="2400" dirty="0">
              <a:solidFill>
                <a:srgbClr val="000000"/>
              </a:solidFill>
            </a:endParaRPr>
          </a:p>
          <a:p>
            <a:pPr algn="just">
              <a:lnSpc>
                <a:spcPct val="150000"/>
              </a:lnSpc>
            </a:pPr>
            <a:endParaRPr lang="en-US" sz="2400" dirty="0">
              <a:solidFill>
                <a:srgbClr val="2A2A2A"/>
              </a:solidFill>
              <a:latin typeface="Montserrat Light"/>
            </a:endParaRPr>
          </a:p>
        </p:txBody>
      </p:sp>
      <p:pic>
        <p:nvPicPr>
          <p:cNvPr id="12" name="Picture 11" descr="A map of a country&#10;&#10;AI-generated content may be incorrect.">
            <a:extLst>
              <a:ext uri="{FF2B5EF4-FFF2-40B4-BE49-F238E27FC236}">
                <a16:creationId xmlns:a16="http://schemas.microsoft.com/office/drawing/2014/main" id="{919EBB90-4DF6-3C2B-A49F-47BF26642BB3}"/>
              </a:ext>
            </a:extLst>
          </p:cNvPr>
          <p:cNvPicPr>
            <a:picLocks noChangeAspect="1"/>
          </p:cNvPicPr>
          <p:nvPr/>
        </p:nvPicPr>
        <p:blipFill>
          <a:blip r:embed="rId3"/>
          <a:stretch>
            <a:fillRect/>
          </a:stretch>
        </p:blipFill>
        <p:spPr>
          <a:xfrm>
            <a:off x="25039766" y="6392430"/>
            <a:ext cx="7616302" cy="6216145"/>
          </a:xfrm>
          <a:prstGeom prst="rect">
            <a:avLst/>
          </a:prstGeom>
        </p:spPr>
      </p:pic>
      <p:sp>
        <p:nvSpPr>
          <p:cNvPr id="16" name="TextBox 15">
            <a:extLst>
              <a:ext uri="{FF2B5EF4-FFF2-40B4-BE49-F238E27FC236}">
                <a16:creationId xmlns:a16="http://schemas.microsoft.com/office/drawing/2014/main" id="{25A4970E-163E-4F03-6957-69A6EABD52F2}"/>
              </a:ext>
            </a:extLst>
          </p:cNvPr>
          <p:cNvSpPr txBox="1"/>
          <p:nvPr/>
        </p:nvSpPr>
        <p:spPr>
          <a:xfrm>
            <a:off x="16390567" y="5619386"/>
            <a:ext cx="125983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Montserrat Light"/>
              </a:rPr>
              <a:t>Spatial Dimensions and Religious Hearths</a:t>
            </a:r>
            <a:endParaRPr lang="en-US" dirty="0"/>
          </a:p>
        </p:txBody>
      </p:sp>
      <p:sp>
        <p:nvSpPr>
          <p:cNvPr id="24" name="TextBox 23">
            <a:extLst>
              <a:ext uri="{FF2B5EF4-FFF2-40B4-BE49-F238E27FC236}">
                <a16:creationId xmlns:a16="http://schemas.microsoft.com/office/drawing/2014/main" id="{EDD72B9C-0ECA-5F27-5D34-CBB0DF1A8BF1}"/>
              </a:ext>
            </a:extLst>
          </p:cNvPr>
          <p:cNvSpPr txBox="1"/>
          <p:nvPr/>
        </p:nvSpPr>
        <p:spPr>
          <a:xfrm>
            <a:off x="16390567" y="13123732"/>
            <a:ext cx="15790595" cy="33526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endParaRPr lang="en-US" sz="2400" dirty="0">
              <a:solidFill>
                <a:srgbClr val="2A2A2A"/>
              </a:solidFill>
              <a:latin typeface="Montserrat Light"/>
            </a:endParaRPr>
          </a:p>
          <a:p>
            <a:pPr algn="just">
              <a:lnSpc>
                <a:spcPct val="150000"/>
              </a:lnSpc>
            </a:pPr>
            <a:r>
              <a:rPr lang="en-US" sz="2400" dirty="0">
                <a:solidFill>
                  <a:srgbClr val="2A2A2A"/>
                </a:solidFill>
                <a:latin typeface="Montserrat Light"/>
              </a:rPr>
              <a:t>	Islam is  divided into Sunni and Shia after the death of the Prophet Muhammad. One group, the Sunnis, believed that a member of Muhammad's tribe, Abu Bakr, should be the rightful successor to Muhammad whereas the Shias believe that Muhammad chose his successor, cousin and brother-in-law Ali (Stump, 2008). Approximately 87%- 90% of all Muslims are Sunni and 10%-13% are Shia (Pew, 2009). Roughly 68%- 80% of all Shia Muslims reside in Iran, Pakistan, India and Iraq </a:t>
            </a:r>
            <a:endParaRPr lang="en-US" dirty="0"/>
          </a:p>
        </p:txBody>
      </p:sp>
      <p:sp>
        <p:nvSpPr>
          <p:cNvPr id="25" name="TextBox 24">
            <a:extLst>
              <a:ext uri="{FF2B5EF4-FFF2-40B4-BE49-F238E27FC236}">
                <a16:creationId xmlns:a16="http://schemas.microsoft.com/office/drawing/2014/main" id="{C418572B-025F-F567-3624-54B9CF101B9C}"/>
              </a:ext>
            </a:extLst>
          </p:cNvPr>
          <p:cNvSpPr txBox="1"/>
          <p:nvPr/>
        </p:nvSpPr>
        <p:spPr>
          <a:xfrm>
            <a:off x="25039766" y="12661388"/>
            <a:ext cx="670331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rPr>
              <a:t>Photo Credit: Seaman (2018)</a:t>
            </a:r>
          </a:p>
          <a:p>
            <a:endParaRPr lang="en-US" sz="2000" dirty="0">
              <a:latin typeface="Times New Roman"/>
            </a:endParaRPr>
          </a:p>
        </p:txBody>
      </p:sp>
      <p:pic>
        <p:nvPicPr>
          <p:cNvPr id="15" name="Picture 2" descr="Muslims perform the Tawaf'">
            <a:extLst>
              <a:ext uri="{FF2B5EF4-FFF2-40B4-BE49-F238E27FC236}">
                <a16:creationId xmlns:a16="http://schemas.microsoft.com/office/drawing/2014/main" id="{3DD5EA65-AACA-44BC-2280-E8DA046134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09" t="10445" r="16687" b="4938"/>
          <a:stretch/>
        </p:blipFill>
        <p:spPr bwMode="auto">
          <a:xfrm>
            <a:off x="16566881" y="26198694"/>
            <a:ext cx="5554501" cy="42738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1735B21-022F-1595-8F71-118055DAFB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58" t="4690" r="16985" b="6201"/>
          <a:stretch/>
        </p:blipFill>
        <p:spPr bwMode="auto">
          <a:xfrm>
            <a:off x="22436387" y="26198693"/>
            <a:ext cx="4861161" cy="42738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518B0799-BE59-E566-932B-289BEBAC7545}"/>
              </a:ext>
            </a:extLst>
          </p:cNvPr>
          <p:cNvSpPr/>
          <p:nvPr/>
        </p:nvSpPr>
        <p:spPr bwMode="auto">
          <a:xfrm>
            <a:off x="600560" y="28980661"/>
            <a:ext cx="15358592" cy="398805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3AD453B0-1F92-BEA8-0A29-EDAF62218975}"/>
              </a:ext>
            </a:extLst>
          </p:cNvPr>
          <p:cNvSpPr/>
          <p:nvPr/>
        </p:nvSpPr>
        <p:spPr bwMode="auto">
          <a:xfrm>
            <a:off x="586878" y="21836036"/>
            <a:ext cx="15329167" cy="415687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chemeClr val="tx1"/>
              </a:solidFill>
              <a:effectLst/>
              <a:latin typeface="Arial" charset="0"/>
            </a:endParaRPr>
          </a:p>
        </p:txBody>
      </p:sp>
      <p:sp>
        <p:nvSpPr>
          <p:cNvPr id="35" name="TextBox 34">
            <a:extLst>
              <a:ext uri="{FF2B5EF4-FFF2-40B4-BE49-F238E27FC236}">
                <a16:creationId xmlns:a16="http://schemas.microsoft.com/office/drawing/2014/main" id="{1A87B936-43C0-2472-73EB-689837FC055E}"/>
              </a:ext>
            </a:extLst>
          </p:cNvPr>
          <p:cNvSpPr txBox="1"/>
          <p:nvPr/>
        </p:nvSpPr>
        <p:spPr>
          <a:xfrm>
            <a:off x="4411051" y="19909399"/>
            <a:ext cx="2977204" cy="400110"/>
          </a:xfrm>
          <a:prstGeom prst="rect">
            <a:avLst/>
          </a:prstGeom>
          <a:noFill/>
        </p:spPr>
        <p:txBody>
          <a:bodyPr wrap="square" lIns="91440" tIns="45720" rIns="91440" bIns="45720" anchor="t">
            <a:spAutoFit/>
          </a:bodyPr>
          <a:lstStyle/>
          <a:p>
            <a:r>
              <a:rPr lang="en-US" sz="2000" dirty="0">
                <a:latin typeface="Times New Roman"/>
              </a:rPr>
              <a:t>Photo Credit: Pew (2009)</a:t>
            </a:r>
          </a:p>
        </p:txBody>
      </p:sp>
      <p:pic>
        <p:nvPicPr>
          <p:cNvPr id="36" name="Picture 35">
            <a:extLst>
              <a:ext uri="{FF2B5EF4-FFF2-40B4-BE49-F238E27FC236}">
                <a16:creationId xmlns:a16="http://schemas.microsoft.com/office/drawing/2014/main" id="{C76B81F6-C8D4-3277-D62D-B2AD37F77236}"/>
              </a:ext>
            </a:extLst>
          </p:cNvPr>
          <p:cNvPicPr>
            <a:picLocks noChangeAspect="1"/>
          </p:cNvPicPr>
          <p:nvPr/>
        </p:nvPicPr>
        <p:blipFill>
          <a:blip r:embed="rId6">
            <a:extLst>
              <a:ext uri="{28A0092B-C50C-407E-A947-70E740481C1C}">
                <a14:useLocalDpi xmlns:a14="http://schemas.microsoft.com/office/drawing/2010/main" val="0"/>
              </a:ext>
            </a:extLst>
          </a:blip>
          <a:srcRect t="20490" b="14782"/>
          <a:stretch/>
        </p:blipFill>
        <p:spPr>
          <a:xfrm>
            <a:off x="3696500" y="15016157"/>
            <a:ext cx="12641010" cy="5399781"/>
          </a:xfrm>
          <a:prstGeom prst="rect">
            <a:avLst/>
          </a:prstGeom>
        </p:spPr>
      </p:pic>
      <p:sp>
        <p:nvSpPr>
          <p:cNvPr id="29" name="TextBox 28">
            <a:extLst>
              <a:ext uri="{FF2B5EF4-FFF2-40B4-BE49-F238E27FC236}">
                <a16:creationId xmlns:a16="http://schemas.microsoft.com/office/drawing/2014/main" id="{DE56517C-8EA1-CE3A-68AC-9B7FEBA65166}"/>
              </a:ext>
            </a:extLst>
          </p:cNvPr>
          <p:cNvSpPr txBox="1"/>
          <p:nvPr/>
        </p:nvSpPr>
        <p:spPr>
          <a:xfrm>
            <a:off x="586665" y="20182262"/>
            <a:ext cx="15572516" cy="1690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Montserrat Light"/>
              </a:rPr>
              <a:t>2010 and 2050; Christianity, the current largest religion, is predicted to remain at the 2010 estimate of 31.4%. These predictions are based off global population projections, birth rates, death rates (Table 1), and immigration trends (Table 2 and 3).</a:t>
            </a:r>
            <a:endParaRPr lang="en-US" dirty="0"/>
          </a:p>
        </p:txBody>
      </p:sp>
      <p:sp>
        <p:nvSpPr>
          <p:cNvPr id="37" name="TextBox 36">
            <a:extLst>
              <a:ext uri="{FF2B5EF4-FFF2-40B4-BE49-F238E27FC236}">
                <a16:creationId xmlns:a16="http://schemas.microsoft.com/office/drawing/2014/main" id="{24FCAF68-455A-0C6C-105F-2BA659CC179B}"/>
              </a:ext>
            </a:extLst>
          </p:cNvPr>
          <p:cNvSpPr txBox="1"/>
          <p:nvPr/>
        </p:nvSpPr>
        <p:spPr>
          <a:xfrm>
            <a:off x="570571" y="15719448"/>
            <a:ext cx="3840480" cy="446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Montserrat Light"/>
              </a:rPr>
              <a:t>In 2015, Pew Research Center predicted that Islam, the second largest world religion, would increase from 23% of the global religious population to 30% between the years </a:t>
            </a:r>
          </a:p>
        </p:txBody>
      </p:sp>
      <p:sp>
        <p:nvSpPr>
          <p:cNvPr id="38" name="TextBox 37">
            <a:extLst>
              <a:ext uri="{FF2B5EF4-FFF2-40B4-BE49-F238E27FC236}">
                <a16:creationId xmlns:a16="http://schemas.microsoft.com/office/drawing/2014/main" id="{2670DAA9-9A87-42FD-8ED3-A4B51483F60D}"/>
              </a:ext>
            </a:extLst>
          </p:cNvPr>
          <p:cNvSpPr txBox="1"/>
          <p:nvPr/>
        </p:nvSpPr>
        <p:spPr>
          <a:xfrm>
            <a:off x="22679523" y="30557971"/>
            <a:ext cx="4189134" cy="707886"/>
          </a:xfrm>
          <a:prstGeom prst="rect">
            <a:avLst/>
          </a:prstGeom>
          <a:noFill/>
        </p:spPr>
        <p:txBody>
          <a:bodyPr wrap="square" lIns="91440" tIns="45720" rIns="91440" bIns="45720" anchor="t">
            <a:spAutoFit/>
          </a:bodyPr>
          <a:lstStyle/>
          <a:p>
            <a:r>
              <a:rPr lang="en-US" sz="2000" dirty="0">
                <a:latin typeface="Times New Roman"/>
              </a:rPr>
              <a:t>Al-Masjid an-Nabawi </a:t>
            </a:r>
          </a:p>
          <a:p>
            <a:r>
              <a:rPr lang="en-US" sz="2000" dirty="0">
                <a:latin typeface="Times New Roman"/>
              </a:rPr>
              <a:t>Photo Credit: Mubarak (2023)</a:t>
            </a:r>
          </a:p>
        </p:txBody>
      </p:sp>
      <p:sp>
        <p:nvSpPr>
          <p:cNvPr id="40" name="TextBox 39">
            <a:extLst>
              <a:ext uri="{FF2B5EF4-FFF2-40B4-BE49-F238E27FC236}">
                <a16:creationId xmlns:a16="http://schemas.microsoft.com/office/drawing/2014/main" id="{0FBC1CC7-5751-988D-7F36-6008E33B95D3}"/>
              </a:ext>
            </a:extLst>
          </p:cNvPr>
          <p:cNvSpPr txBox="1"/>
          <p:nvPr/>
        </p:nvSpPr>
        <p:spPr>
          <a:xfrm>
            <a:off x="575037" y="15004119"/>
            <a:ext cx="59728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Montserrat Light"/>
              </a:rPr>
              <a:t>Global Distribution of Islam</a:t>
            </a:r>
            <a:endParaRPr lang="en-US"/>
          </a:p>
        </p:txBody>
      </p:sp>
      <p:sp>
        <p:nvSpPr>
          <p:cNvPr id="8" name="TextBox 7">
            <a:extLst>
              <a:ext uri="{FF2B5EF4-FFF2-40B4-BE49-F238E27FC236}">
                <a16:creationId xmlns:a16="http://schemas.microsoft.com/office/drawing/2014/main" id="{E20B9EA5-21F4-223C-A418-F3DF40856432}"/>
              </a:ext>
            </a:extLst>
          </p:cNvPr>
          <p:cNvSpPr txBox="1"/>
          <p:nvPr/>
        </p:nvSpPr>
        <p:spPr>
          <a:xfrm>
            <a:off x="16468473" y="30529862"/>
            <a:ext cx="4399976" cy="707886"/>
          </a:xfrm>
          <a:prstGeom prst="rect">
            <a:avLst/>
          </a:prstGeom>
          <a:noFill/>
        </p:spPr>
        <p:txBody>
          <a:bodyPr wrap="square" lIns="91440" tIns="45720" rIns="91440" bIns="45720" anchor="t">
            <a:spAutoFit/>
          </a:bodyPr>
          <a:lstStyle/>
          <a:p>
            <a:r>
              <a:rPr lang="en-US" sz="2000" dirty="0">
                <a:latin typeface="Times New Roman"/>
              </a:rPr>
              <a:t>Kaaba</a:t>
            </a:r>
          </a:p>
          <a:p>
            <a:r>
              <a:rPr lang="en-US" sz="2000" dirty="0">
                <a:latin typeface="Times New Roman"/>
              </a:rPr>
              <a:t>Photo Credit: Aljazeera (2022)</a:t>
            </a:r>
          </a:p>
        </p:txBody>
      </p:sp>
      <p:sp>
        <p:nvSpPr>
          <p:cNvPr id="26" name="Rectangle 25">
            <a:extLst>
              <a:ext uri="{FF2B5EF4-FFF2-40B4-BE49-F238E27FC236}">
                <a16:creationId xmlns:a16="http://schemas.microsoft.com/office/drawing/2014/main" id="{4E38A7BC-8B48-FC37-B117-99D93DBF2116}"/>
              </a:ext>
            </a:extLst>
          </p:cNvPr>
          <p:cNvSpPr/>
          <p:nvPr/>
        </p:nvSpPr>
        <p:spPr bwMode="auto">
          <a:xfrm>
            <a:off x="502471" y="36697461"/>
            <a:ext cx="15477586" cy="466330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7772FFA9-E7CC-EC0F-E411-90C34C044363}"/>
              </a:ext>
            </a:extLst>
          </p:cNvPr>
          <p:cNvSpPr txBox="1"/>
          <p:nvPr/>
        </p:nvSpPr>
        <p:spPr>
          <a:xfrm>
            <a:off x="16667559" y="37765137"/>
            <a:ext cx="7385536" cy="3907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solidFill>
                  <a:srgbClr val="2A2A2A"/>
                </a:solidFill>
                <a:latin typeface="Montserrat Light"/>
              </a:rPr>
              <a:t>	The increase and distribution of Islam is largely due to birth and immigration rates. Religious hearths play a huge role in religious geography as they are the origin of the religion. Universal sacred spaces unite Muslims worldwide, local sacred spaces are culturally diverse in their traditions</a:t>
            </a:r>
            <a:r>
              <a:rPr lang="en-CA" sz="2400" dirty="0">
                <a:solidFill>
                  <a:srgbClr val="161616"/>
                </a:solidFill>
                <a:latin typeface="Montserrat Light"/>
                <a:cs typeface="Times New Roman"/>
              </a:rPr>
              <a:t> (Adair, 2018).</a:t>
            </a:r>
            <a:endParaRPr lang="en-US" sz="1200" dirty="0">
              <a:solidFill>
                <a:srgbClr val="161616"/>
              </a:solidFill>
              <a:latin typeface="Montserrat Light"/>
              <a:cs typeface="Times New Roman"/>
            </a:endParaRPr>
          </a:p>
        </p:txBody>
      </p:sp>
      <p:pic>
        <p:nvPicPr>
          <p:cNvPr id="28" name="Picture 27" descr="A qr code with a white background&#10;&#10;AI-generated content may be incorrect.">
            <a:extLst>
              <a:ext uri="{FF2B5EF4-FFF2-40B4-BE49-F238E27FC236}">
                <a16:creationId xmlns:a16="http://schemas.microsoft.com/office/drawing/2014/main" id="{E58FABEF-EFE1-4B9C-4D9E-82F88C68AAAA}"/>
              </a:ext>
            </a:extLst>
          </p:cNvPr>
          <p:cNvPicPr>
            <a:picLocks noChangeAspect="1"/>
          </p:cNvPicPr>
          <p:nvPr/>
        </p:nvPicPr>
        <p:blipFill>
          <a:blip r:embed="rId7"/>
          <a:stretch>
            <a:fillRect/>
          </a:stretch>
        </p:blipFill>
        <p:spPr>
          <a:xfrm>
            <a:off x="25283604" y="37653231"/>
            <a:ext cx="5422240" cy="5575904"/>
          </a:xfrm>
          <a:prstGeom prst="rect">
            <a:avLst/>
          </a:prstGeom>
        </p:spPr>
      </p:pic>
      <p:pic>
        <p:nvPicPr>
          <p:cNvPr id="2050" name="Picture 2" descr="undefined">
            <a:extLst>
              <a:ext uri="{FF2B5EF4-FFF2-40B4-BE49-F238E27FC236}">
                <a16:creationId xmlns:a16="http://schemas.microsoft.com/office/drawing/2014/main" id="{F147F776-01BD-E905-DCE0-740C8C8A02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944" r="4821"/>
          <a:stretch/>
        </p:blipFill>
        <p:spPr bwMode="auto">
          <a:xfrm>
            <a:off x="27612553" y="26198693"/>
            <a:ext cx="5043515" cy="433116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10E7EE46-089D-D49F-9121-E7FB4DA7D426}"/>
              </a:ext>
            </a:extLst>
          </p:cNvPr>
          <p:cNvSpPr txBox="1"/>
          <p:nvPr/>
        </p:nvSpPr>
        <p:spPr>
          <a:xfrm>
            <a:off x="27598766" y="30557971"/>
            <a:ext cx="4189134" cy="707886"/>
          </a:xfrm>
          <a:prstGeom prst="rect">
            <a:avLst/>
          </a:prstGeom>
          <a:noFill/>
        </p:spPr>
        <p:txBody>
          <a:bodyPr wrap="square" lIns="91440" tIns="45720" rIns="91440" bIns="45720" anchor="t">
            <a:spAutoFit/>
          </a:bodyPr>
          <a:lstStyle/>
          <a:p>
            <a:r>
              <a:rPr lang="en-US" sz="2000" dirty="0">
                <a:latin typeface="Times New Roman"/>
              </a:rPr>
              <a:t>Al-Aqsa Mosque</a:t>
            </a:r>
          </a:p>
          <a:p>
            <a:r>
              <a:rPr lang="en-US" sz="2000" dirty="0">
                <a:latin typeface="Times New Roman"/>
              </a:rPr>
              <a:t>Photo Credit: Shiva (2013)</a:t>
            </a:r>
          </a:p>
        </p:txBody>
      </p:sp>
    </p:spTree>
    <p:extLst>
      <p:ext uri="{BB962C8B-B14F-4D97-AF65-F5344CB8AC3E}">
        <p14:creationId xmlns:p14="http://schemas.microsoft.com/office/powerpoint/2010/main" val="32778107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intellectualsage|08-2022"/>
</p:tagLst>
</file>

<file path=ppt/theme/theme1.xml><?xml version="1.0" encoding="utf-8"?>
<a:theme xmlns:a="http://schemas.openxmlformats.org/drawingml/2006/main" name="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1312</Words>
  <Application>Microsoft Macintosh PowerPoint</Application>
  <PresentationFormat>Custom</PresentationFormat>
  <Paragraphs>202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Montserrat Light</vt:lpstr>
      <vt:lpstr>Wingdings</vt:lpstr>
      <vt:lpstr>Symbol</vt:lpstr>
      <vt:lpstr>Arial</vt:lpstr>
      <vt:lpstr>Libre Baskerville</vt:lpstr>
      <vt:lpstr>Montserrat</vt:lpstr>
      <vt:lpstr>Times New Roman</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Research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Paula Arango</cp:lastModifiedBy>
  <cp:revision>1</cp:revision>
  <dcterms:modified xsi:type="dcterms:W3CDTF">2025-03-06T22:19:17Z</dcterms:modified>
  <cp:category>templates for scientific poster</cp:category>
</cp:coreProperties>
</file>